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0" r:id="rId4"/>
    <p:sldId id="257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59" r:id="rId14"/>
    <p:sldId id="258" r:id="rId15"/>
    <p:sldId id="268" r:id="rId16"/>
    <p:sldId id="274" r:id="rId17"/>
    <p:sldId id="270" r:id="rId18"/>
    <p:sldId id="273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01" autoAdjust="0"/>
  </p:normalViewPr>
  <p:slideViewPr>
    <p:cSldViewPr>
      <p:cViewPr>
        <p:scale>
          <a:sx n="104" d="100"/>
          <a:sy n="104" d="100"/>
        </p:scale>
        <p:origin x="-118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4048-E338-4CDB-800D-4E6009AE19F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F574-E3E3-430B-A8AB-059A5C376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4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4048-E338-4CDB-800D-4E6009AE19F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F574-E3E3-430B-A8AB-059A5C376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4048-E338-4CDB-800D-4E6009AE19F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F574-E3E3-430B-A8AB-059A5C376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0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4048-E338-4CDB-800D-4E6009AE19F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F574-E3E3-430B-A8AB-059A5C376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7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4048-E338-4CDB-800D-4E6009AE19F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F574-E3E3-430B-A8AB-059A5C376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7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4048-E338-4CDB-800D-4E6009AE19F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F574-E3E3-430B-A8AB-059A5C376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3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4048-E338-4CDB-800D-4E6009AE19F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F574-E3E3-430B-A8AB-059A5C376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4048-E338-4CDB-800D-4E6009AE19F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F574-E3E3-430B-A8AB-059A5C376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7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4048-E338-4CDB-800D-4E6009AE19F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F574-E3E3-430B-A8AB-059A5C376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0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4048-E338-4CDB-800D-4E6009AE19F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F574-E3E3-430B-A8AB-059A5C376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9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4048-E338-4CDB-800D-4E6009AE19F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F574-E3E3-430B-A8AB-059A5C376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9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C4048-E338-4CDB-800D-4E6009AE19F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3F574-E3E3-430B-A8AB-059A5C376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2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gif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rrr"/>
          <p:cNvPicPr/>
          <p:nvPr/>
        </p:nvPicPr>
        <p:blipFill rotWithShape="1">
          <a:blip r:embed="rId2" cstate="print"/>
          <a:srcRect t="-1" r="52216" b="63839"/>
          <a:stretch/>
        </p:blipFill>
        <p:spPr bwMode="auto">
          <a:xfrm>
            <a:off x="0" y="76200"/>
            <a:ext cx="633548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2906048" y="2389069"/>
            <a:ext cx="3266152" cy="2259131"/>
            <a:chOff x="2906048" y="2389069"/>
            <a:chExt cx="3266152" cy="2259131"/>
          </a:xfrm>
        </p:grpSpPr>
        <p:grpSp>
          <p:nvGrpSpPr>
            <p:cNvPr id="12" name="Group 11"/>
            <p:cNvGrpSpPr/>
            <p:nvPr/>
          </p:nvGrpSpPr>
          <p:grpSpPr>
            <a:xfrm>
              <a:off x="2906048" y="2389069"/>
              <a:ext cx="3266152" cy="2259131"/>
              <a:chOff x="2906048" y="2389069"/>
              <a:chExt cx="3266152" cy="2259131"/>
            </a:xfrm>
          </p:grpSpPr>
          <p:sp>
            <p:nvSpPr>
              <p:cNvPr id="2" name="Vertical Scroll 1"/>
              <p:cNvSpPr/>
              <p:nvPr/>
            </p:nvSpPr>
            <p:spPr>
              <a:xfrm>
                <a:off x="3733800" y="2895600"/>
                <a:ext cx="2438400" cy="1752600"/>
              </a:xfrm>
              <a:prstGeom prst="verticalScroll">
                <a:avLst/>
              </a:prstGeom>
              <a:solidFill>
                <a:srgbClr val="FFFF99"/>
              </a:solidFill>
              <a:ln>
                <a:solidFill>
                  <a:srgbClr val="99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ight Arrow 7"/>
              <p:cNvSpPr/>
              <p:nvPr/>
            </p:nvSpPr>
            <p:spPr>
              <a:xfrm rot="1814168">
                <a:off x="2906048" y="2389069"/>
                <a:ext cx="990600" cy="914400"/>
              </a:xfrm>
              <a:prstGeom prst="rightArrow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000063" y="3352800"/>
              <a:ext cx="19435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Significant Documents</a:t>
              </a:r>
              <a:endParaRPr lang="en-US" sz="28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54048" y="4419601"/>
            <a:ext cx="3189952" cy="2285999"/>
            <a:chOff x="5954048" y="4419601"/>
            <a:chExt cx="3189952" cy="2285999"/>
          </a:xfrm>
        </p:grpSpPr>
        <p:grpSp>
          <p:nvGrpSpPr>
            <p:cNvPr id="13" name="Group 12"/>
            <p:cNvGrpSpPr/>
            <p:nvPr/>
          </p:nvGrpSpPr>
          <p:grpSpPr>
            <a:xfrm>
              <a:off x="5954048" y="4419601"/>
              <a:ext cx="3189952" cy="2285999"/>
              <a:chOff x="5954048" y="4419601"/>
              <a:chExt cx="3189952" cy="2285999"/>
            </a:xfrm>
          </p:grpSpPr>
          <p:sp>
            <p:nvSpPr>
              <p:cNvPr id="3" name="Vertical Scroll 2"/>
              <p:cNvSpPr/>
              <p:nvPr/>
            </p:nvSpPr>
            <p:spPr>
              <a:xfrm>
                <a:off x="6705600" y="4953000"/>
                <a:ext cx="2438400" cy="1752600"/>
              </a:xfrm>
              <a:prstGeom prst="verticalScroll">
                <a:avLst/>
              </a:prstGeom>
              <a:solidFill>
                <a:srgbClr val="FFFF99"/>
              </a:solidFill>
              <a:ln>
                <a:solidFill>
                  <a:srgbClr val="99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Right Arrow 8"/>
              <p:cNvSpPr/>
              <p:nvPr/>
            </p:nvSpPr>
            <p:spPr>
              <a:xfrm rot="1814168">
                <a:off x="5954048" y="4419601"/>
                <a:ext cx="990600" cy="914400"/>
              </a:xfrm>
              <a:prstGeom prst="rightArrow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953031" y="5410200"/>
              <a:ext cx="19435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smtClean="0"/>
                <a:t>US</a:t>
              </a:r>
            </a:p>
            <a:p>
              <a:pPr algn="ctr"/>
              <a:r>
                <a:rPr lang="en-US" sz="2700" b="1" dirty="0" smtClean="0"/>
                <a:t>Constitution</a:t>
              </a:r>
              <a:endParaRPr lang="en-US" sz="2700" b="1" dirty="0"/>
            </a:p>
          </p:txBody>
        </p:sp>
      </p:grpSp>
      <p:pic>
        <p:nvPicPr>
          <p:cNvPr id="6146" name="Picture 2" descr="http://t1.gstatic.com/images?q=tbn:ANd9GcSubLktlSaAbeJuNoSGI7ci8G9uKMBCXO_Qxrklc6ExkXhae81g5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859" y="3962400"/>
            <a:ext cx="1089141" cy="12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53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attlefieldusa.files.wordpress.com/2012/10/founding-fathers.jpg?w=9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1" t="8949"/>
          <a:stretch/>
        </p:blipFill>
        <p:spPr bwMode="auto">
          <a:xfrm>
            <a:off x="228600" y="225605"/>
            <a:ext cx="8728075" cy="653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 flipH="1">
            <a:off x="380998" y="4343400"/>
            <a:ext cx="4648201" cy="1981200"/>
          </a:xfrm>
          <a:prstGeom prst="wedgeEllipseCallout">
            <a:avLst>
              <a:gd name="adj1" fmla="val 23667"/>
              <a:gd name="adj2" fmla="val -1113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Also, the people will make decisions by voting.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 flipH="1">
            <a:off x="15240" y="195125"/>
            <a:ext cx="4211637" cy="1981200"/>
          </a:xfrm>
          <a:prstGeom prst="wedgeEllipseCallout">
            <a:avLst>
              <a:gd name="adj1" fmla="val -29164"/>
              <a:gd name="adj2" fmla="val 648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 Democracy!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 flipH="1">
            <a:off x="4790758" y="304800"/>
            <a:ext cx="4211637" cy="1981200"/>
          </a:xfrm>
          <a:prstGeom prst="wedgeEllipseCallout">
            <a:avLst>
              <a:gd name="adj1" fmla="val -22651"/>
              <a:gd name="adj2" fmla="val 617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 people will rule thru voting!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6200" y="2362200"/>
            <a:ext cx="5401672" cy="144655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Democracy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2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earce.dietrich\AppData\Local\Microsoft\Windows\Temporary Internet Files\Content.IE5\3MQD2JC7\MC900059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9106"/>
            <a:ext cx="5166360" cy="622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6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attlefieldusa.files.wordpress.com/2012/10/founding-fathers.jpg?w=9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1" t="8949"/>
          <a:stretch/>
        </p:blipFill>
        <p:spPr bwMode="auto">
          <a:xfrm>
            <a:off x="228600" y="225605"/>
            <a:ext cx="8728075" cy="653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 flipH="1">
            <a:off x="380999" y="4343400"/>
            <a:ext cx="4211637" cy="1981200"/>
          </a:xfrm>
          <a:prstGeom prst="wedgeEllipseCallout">
            <a:avLst>
              <a:gd name="adj1" fmla="val 23667"/>
              <a:gd name="adj2" fmla="val -1113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Everyone must be treated equally by the gov’t.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 flipH="1">
            <a:off x="15240" y="195125"/>
            <a:ext cx="4211637" cy="1981200"/>
          </a:xfrm>
          <a:prstGeom prst="wedgeEllipseCallout">
            <a:avLst>
              <a:gd name="adj1" fmla="val -29164"/>
              <a:gd name="adj2" fmla="val 648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No one should be above the law.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 flipH="1">
            <a:off x="4760278" y="4495800"/>
            <a:ext cx="4211637" cy="1981200"/>
          </a:xfrm>
          <a:prstGeom prst="wedgeEllipseCallout">
            <a:avLst>
              <a:gd name="adj1" fmla="val 15706"/>
              <a:gd name="adj2" fmla="val -1059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Let’s call it “the rule of law.”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 flipH="1">
            <a:off x="4790758" y="304800"/>
            <a:ext cx="4211637" cy="1981200"/>
          </a:xfrm>
          <a:prstGeom prst="wedgeEllipseCallout">
            <a:avLst>
              <a:gd name="adj1" fmla="val -22651"/>
              <a:gd name="adj2" fmla="val 617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It was unfair that British soldiers got away with murder in Boston!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6200" y="2362200"/>
            <a:ext cx="5611601" cy="144655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Rule of Law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5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1" grpId="0" animBg="1"/>
      <p:bldP spid="12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Rule of Law</a:t>
            </a:r>
            <a:endParaRPr lang="en-US" sz="8000" b="1" dirty="0"/>
          </a:p>
        </p:txBody>
      </p:sp>
      <p:pic>
        <p:nvPicPr>
          <p:cNvPr id="3074" name="Picture 2" descr="http://media.lehighvalleylive.com/entertainment-general_impact/photo/lohan-mugshotjpg-eb7c3f94f4fa5c1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34727"/>
            <a:ext cx="2265428" cy="283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arm2.static.flickr.com/1129/526959848_bc91a8995c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27622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ssets.nydailynews.com/polopoly_fs/1.165659.1314025049%21/img/httpImage/image.jpg_gen/derivatives/landscape_635/alg-court-lil-wayne-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92384"/>
            <a:ext cx="3248025" cy="28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3.gstatic.com/images?q=tbn:ANd9GcR4BpjqcKp8Xt0KHaCyeCKPIOwydiPejXCCrLVa-o_YCyAh1mm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5600" y="4953000"/>
            <a:ext cx="2224087" cy="202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encrypted-tbn2.gstatic.com/images?q=tbn:ANd9GcTJuuceIlWxOxEvwQaZQN2mHI_E7IqTD4aeM56UyowFIZ_A_lnerw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2" t="42265"/>
          <a:stretch/>
        </p:blipFill>
        <p:spPr bwMode="auto">
          <a:xfrm>
            <a:off x="4419600" y="3657600"/>
            <a:ext cx="2509604" cy="202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attlefieldusa.files.wordpress.com/2012/10/founding-fathers.jpg?w=9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1" t="8949"/>
          <a:stretch/>
        </p:blipFill>
        <p:spPr bwMode="auto">
          <a:xfrm>
            <a:off x="228600" y="225605"/>
            <a:ext cx="8728075" cy="653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 flipH="1">
            <a:off x="380999" y="4343400"/>
            <a:ext cx="4211637" cy="1981200"/>
          </a:xfrm>
          <a:prstGeom prst="wedgeEllipseCallout">
            <a:avLst>
              <a:gd name="adj1" fmla="val 23667"/>
              <a:gd name="adj2" fmla="val -1113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But, the citizens cannot vote on everything!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 flipH="1">
            <a:off x="15239" y="195125"/>
            <a:ext cx="4577396" cy="1981200"/>
          </a:xfrm>
          <a:prstGeom prst="wedgeEllipseCallout">
            <a:avLst>
              <a:gd name="adj1" fmla="val -29164"/>
              <a:gd name="adj2" fmla="val 648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Representatives?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 flipH="1">
            <a:off x="4790758" y="304800"/>
            <a:ext cx="4211637" cy="1981200"/>
          </a:xfrm>
          <a:prstGeom prst="wedgeEllipseCallout">
            <a:avLst>
              <a:gd name="adj1" fmla="val -22651"/>
              <a:gd name="adj2" fmla="val 617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 citizens will vote for people to vote for them!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2090763"/>
            <a:ext cx="7486858" cy="280076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Representative </a:t>
            </a:r>
          </a:p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Gov’t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ttp://www2.icao.int/en/ism/iStars/PublishingImages/re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3915"/>
            <a:ext cx="6230854" cy="62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>
            <a:endCxn id="6" idx="1"/>
          </p:cNvCxnSpPr>
          <p:nvPr/>
        </p:nvCxnSpPr>
        <p:spPr>
          <a:xfrm>
            <a:off x="6656243" y="1093365"/>
            <a:ext cx="389335" cy="31336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35146" y="1739252"/>
            <a:ext cx="437054" cy="96238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5" idx="0"/>
          </p:cNvCxnSpPr>
          <p:nvPr/>
        </p:nvCxnSpPr>
        <p:spPr>
          <a:xfrm>
            <a:off x="4531220" y="1149081"/>
            <a:ext cx="26925" cy="1905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86595" y="3054081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Democracy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>
            <a:endCxn id="3" idx="7"/>
          </p:cNvCxnSpPr>
          <p:nvPr/>
        </p:nvCxnSpPr>
        <p:spPr>
          <a:xfrm flipH="1">
            <a:off x="2153840" y="1158930"/>
            <a:ext cx="465535" cy="31336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895600" y="1672120"/>
            <a:ext cx="383192" cy="1022589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15887" y="3458356"/>
            <a:ext cx="2141538" cy="1703609"/>
            <a:chOff x="5358024" y="3581400"/>
            <a:chExt cx="3689139" cy="31392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8024" y="3581400"/>
              <a:ext cx="2286441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5486400"/>
              <a:ext cx="1046163" cy="1234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Left Arrow 9"/>
            <p:cNvSpPr/>
            <p:nvPr/>
          </p:nvSpPr>
          <p:spPr>
            <a:xfrm rot="2156094">
              <a:off x="6964503" y="4817919"/>
              <a:ext cx="1134665" cy="990600"/>
            </a:xfrm>
            <a:prstGeom prst="lef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9" name="Picture 5" descr="http://www.teachersdomain.org/assets/wgbh/midlit10/midlit10_img_splgovtbuild/midlit10_img_splgovtbuil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11" y="5229027"/>
            <a:ext cx="1547601" cy="155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675365" y="5092125"/>
            <a:ext cx="1828800" cy="1828800"/>
            <a:chOff x="17317" y="3997036"/>
            <a:chExt cx="3689139" cy="3564695"/>
          </a:xfrm>
        </p:grpSpPr>
        <p:grpSp>
          <p:nvGrpSpPr>
            <p:cNvPr id="20" name="Group 19"/>
            <p:cNvGrpSpPr/>
            <p:nvPr/>
          </p:nvGrpSpPr>
          <p:grpSpPr>
            <a:xfrm>
              <a:off x="17317" y="3997036"/>
              <a:ext cx="3689139" cy="3139282"/>
              <a:chOff x="5358024" y="3581400"/>
              <a:chExt cx="3689139" cy="3139282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8024" y="3581400"/>
                <a:ext cx="2286441" cy="1905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1000" y="5486400"/>
                <a:ext cx="1046163" cy="1234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Left Arrow 24"/>
              <p:cNvSpPr/>
              <p:nvPr/>
            </p:nvSpPr>
            <p:spPr>
              <a:xfrm rot="2156094">
                <a:off x="6964503" y="4817919"/>
                <a:ext cx="1134665" cy="990600"/>
              </a:xfrm>
              <a:prstGeom prst="lef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31" name="Picture 7" descr="http://blackhistory.phillipmartin.info/amhis_election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632" y="6154268"/>
              <a:ext cx="1431453" cy="140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3" name="Picture 9" descr="http://www.globalresearch.ca/coverStoryPictures2/2629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739904"/>
            <a:ext cx="1766888" cy="161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2.icao.int/en/ism/iStars/PublishingImages/re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273" y="3444501"/>
            <a:ext cx="1506454" cy="150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302838" y="152400"/>
            <a:ext cx="4629150" cy="1676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Fundamental Political </a:t>
            </a:r>
            <a:r>
              <a:rPr lang="en-US" sz="3200" b="1" dirty="0" smtClean="0">
                <a:solidFill>
                  <a:schemeClr val="tx1"/>
                </a:solidFill>
              </a:rPr>
              <a:t>Principles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95300" y="1282583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Consent of the Governed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010061" y="2183414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Limited Government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44860" y="2206589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Rule of Law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61018" y="1217018"/>
            <a:ext cx="1943100" cy="1295400"/>
            <a:chOff x="6886575" y="1406236"/>
            <a:chExt cx="1943100" cy="1295400"/>
          </a:xfrm>
        </p:grpSpPr>
        <p:sp>
          <p:nvSpPr>
            <p:cNvPr id="6" name="Oval 5"/>
            <p:cNvSpPr/>
            <p:nvPr/>
          </p:nvSpPr>
          <p:spPr>
            <a:xfrm>
              <a:off x="6886575" y="1406236"/>
              <a:ext cx="1943100" cy="1295400"/>
            </a:xfrm>
            <a:prstGeom prst="ellipse">
              <a:avLst/>
            </a:prstGeom>
            <a:solidFill>
              <a:srgbClr val="FFFFCC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47711" y="1739252"/>
              <a:ext cx="1620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Representative</a:t>
              </a:r>
            </a:p>
            <a:p>
              <a:pPr algn="ctr"/>
              <a:r>
                <a:rPr lang="en-US" b="1" dirty="0" smtClean="0"/>
                <a:t>Government</a:t>
              </a:r>
              <a:endParaRPr lang="en-US" b="1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115887" y="2362200"/>
            <a:ext cx="1686294" cy="1082301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343" y="2441685"/>
            <a:ext cx="149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People are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source of power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686955" y="3277824"/>
            <a:ext cx="1686294" cy="1082301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1411" y="3357309"/>
            <a:ext cx="149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Gov’t cannot do anything it wants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42054" y="4004000"/>
            <a:ext cx="1686294" cy="1082301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36510" y="4230469"/>
            <a:ext cx="149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People rule thru voting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782890" y="3198338"/>
            <a:ext cx="1686294" cy="1082301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77346" y="3392269"/>
            <a:ext cx="149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No one is above the law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388433" y="2204097"/>
            <a:ext cx="1686294" cy="1082301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82889" y="2286000"/>
            <a:ext cx="149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We pick people to vote for us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FPP</a:t>
            </a:r>
            <a:r>
              <a:rPr lang="en-US" dirty="0" smtClean="0"/>
              <a:t> - Restaurant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Starting a government?</a:t>
            </a:r>
          </a:p>
          <a:p>
            <a:pPr lvl="1"/>
            <a:r>
              <a:rPr lang="en-US" dirty="0" smtClean="0"/>
              <a:t>How is your government going to work?</a:t>
            </a:r>
          </a:p>
          <a:p>
            <a:pPr lvl="1"/>
            <a:r>
              <a:rPr lang="en-US" dirty="0" smtClean="0"/>
              <a:t>What is it about?</a:t>
            </a:r>
          </a:p>
          <a:p>
            <a:pPr lvl="2"/>
            <a:r>
              <a:rPr lang="en-US" dirty="0" smtClean="0"/>
              <a:t>You need ideas</a:t>
            </a:r>
          </a:p>
          <a:p>
            <a:pPr lvl="2"/>
            <a:r>
              <a:rPr lang="en-US" dirty="0" smtClean="0"/>
              <a:t>Fundamental Political Principles</a:t>
            </a:r>
          </a:p>
          <a:p>
            <a:r>
              <a:rPr lang="en-US" dirty="0" smtClean="0"/>
              <a:t>Starting a Restaurant?</a:t>
            </a:r>
          </a:p>
          <a:p>
            <a:pPr lvl="1"/>
            <a:r>
              <a:rPr lang="en-US" dirty="0" smtClean="0"/>
              <a:t>How is your Restaurant going to work?</a:t>
            </a:r>
          </a:p>
          <a:p>
            <a:pPr lvl="1"/>
            <a:r>
              <a:rPr lang="en-US" dirty="0" smtClean="0"/>
              <a:t>What is it about?</a:t>
            </a:r>
          </a:p>
          <a:p>
            <a:pPr lvl="2"/>
            <a:r>
              <a:rPr lang="en-US" dirty="0" smtClean="0"/>
              <a:t>You need ideas</a:t>
            </a:r>
          </a:p>
          <a:p>
            <a:pPr lvl="2"/>
            <a:r>
              <a:rPr lang="en-US" dirty="0" smtClean="0"/>
              <a:t>Fundamental </a:t>
            </a:r>
            <a:r>
              <a:rPr lang="en-US" strike="sngStrike" dirty="0" smtClean="0"/>
              <a:t>Political</a:t>
            </a:r>
            <a:r>
              <a:rPr lang="en-US" dirty="0" smtClean="0"/>
              <a:t> Restaurant Principles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1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5257800" y="304800"/>
            <a:ext cx="3352800" cy="2971800"/>
          </a:xfrm>
          <a:prstGeom prst="flowChart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</a:rPr>
              <a:t>Gov’t</a:t>
            </a:r>
            <a:endParaRPr lang="en-US" sz="8800" b="1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505200" y="1066800"/>
            <a:ext cx="2057400" cy="1447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9600" y="304800"/>
            <a:ext cx="3200400" cy="2971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5 ideas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5273040" y="3581400"/>
            <a:ext cx="3352800" cy="2971800"/>
          </a:xfrm>
          <a:prstGeom prst="flowChart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restaurant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20440" y="4343400"/>
            <a:ext cx="2057400" cy="1447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1040" y="3581400"/>
            <a:ext cx="3200400" cy="2971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prstClr val="black"/>
                </a:solidFill>
              </a:rPr>
              <a:t>5 ideas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2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FPP</a:t>
            </a:r>
            <a:r>
              <a:rPr lang="en-US" dirty="0" smtClean="0"/>
              <a:t> - Restaurant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1. On a piece of paper</a:t>
            </a:r>
          </a:p>
          <a:p>
            <a:pPr lvl="1"/>
            <a:r>
              <a:rPr lang="en-US" sz="3600" dirty="0" smtClean="0"/>
              <a:t>Write 5 ideas for your restaurant</a:t>
            </a:r>
          </a:p>
          <a:p>
            <a:pPr lvl="1"/>
            <a:endParaRPr lang="en-US" sz="3600" dirty="0" smtClean="0"/>
          </a:p>
          <a:p>
            <a:r>
              <a:rPr lang="en-US" sz="4000" dirty="0" smtClean="0"/>
              <a:t>2. On a PowerPoint slide</a:t>
            </a:r>
          </a:p>
          <a:p>
            <a:pPr lvl="1"/>
            <a:r>
              <a:rPr lang="en-US" sz="3600" dirty="0" smtClean="0"/>
              <a:t>Make an advertisement flyer</a:t>
            </a:r>
          </a:p>
          <a:p>
            <a:pPr lvl="2"/>
            <a:r>
              <a:rPr lang="en-US" sz="3200" dirty="0" smtClean="0"/>
              <a:t>Mention your ideas</a:t>
            </a:r>
          </a:p>
          <a:p>
            <a:pPr lvl="2"/>
            <a:r>
              <a:rPr lang="en-US" sz="3200" dirty="0" smtClean="0"/>
              <a:t>Use pictures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0" y="4919008"/>
            <a:ext cx="2895601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Everything start with ideas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7907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Fundamental Political Principles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417637"/>
            <a:ext cx="3352800" cy="452596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Fundamental</a:t>
            </a:r>
          </a:p>
          <a:p>
            <a:pPr lvl="1"/>
            <a:r>
              <a:rPr lang="en-US" sz="3200" dirty="0" smtClean="0"/>
              <a:t>Basic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334306" y="3048000"/>
            <a:ext cx="3389787" cy="1952625"/>
            <a:chOff x="762000" y="0"/>
            <a:chExt cx="4418488" cy="2333625"/>
          </a:xfrm>
        </p:grpSpPr>
        <p:sp>
          <p:nvSpPr>
            <p:cNvPr id="9" name="Rectangle 8"/>
            <p:cNvSpPr/>
            <p:nvPr/>
          </p:nvSpPr>
          <p:spPr>
            <a:xfrm>
              <a:off x="762000" y="0"/>
              <a:ext cx="4418488" cy="2333625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http://government.pppst.com/banner_three_branches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0"/>
              <a:ext cx="4418488" cy="2333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:\Users\pearce.dietrich\AppData\Local\Microsoft\Windows\Temporary Internet Files\Content.IE5\SSIR7ZMA\MC90044152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42041"/>
            <a:ext cx="1806575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4"/>
          <p:cNvSpPr txBox="1">
            <a:spLocks/>
          </p:cNvSpPr>
          <p:nvPr/>
        </p:nvSpPr>
        <p:spPr>
          <a:xfrm>
            <a:off x="3352800" y="1417637"/>
            <a:ext cx="335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Political</a:t>
            </a:r>
          </a:p>
          <a:p>
            <a:pPr lvl="1"/>
            <a:r>
              <a:rPr lang="en-US" sz="3200" dirty="0" smtClean="0"/>
              <a:t>Government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6477000" y="1417637"/>
            <a:ext cx="335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Principle</a:t>
            </a:r>
          </a:p>
          <a:p>
            <a:pPr lvl="1"/>
            <a:r>
              <a:rPr lang="en-US" sz="3200" dirty="0" smtClean="0"/>
              <a:t>Idea</a:t>
            </a:r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533400" y="2856571"/>
            <a:ext cx="2155556" cy="3810000"/>
            <a:chOff x="533400" y="2856571"/>
            <a:chExt cx="2155556" cy="3810000"/>
          </a:xfrm>
        </p:grpSpPr>
        <p:pic>
          <p:nvPicPr>
            <p:cNvPr id="2052" name="Picture 4" descr="http://www.janbrett.com/images/addition_flash2+2=4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9" b="35341"/>
            <a:stretch/>
          </p:blipFill>
          <p:spPr bwMode="auto">
            <a:xfrm rot="5400000">
              <a:off x="-293822" y="3683793"/>
              <a:ext cx="3810000" cy="2155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33400" y="5410200"/>
              <a:ext cx="6858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8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attlefieldusa.files.wordpress.com/2012/10/founding-fathers.jpg?w=9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1" t="8949"/>
          <a:stretch/>
        </p:blipFill>
        <p:spPr bwMode="auto">
          <a:xfrm>
            <a:off x="228600" y="225605"/>
            <a:ext cx="8728075" cy="653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228600" y="225605"/>
            <a:ext cx="3048000" cy="1981200"/>
          </a:xfrm>
          <a:prstGeom prst="wedgeEllipseCallout">
            <a:avLst>
              <a:gd name="adj1" fmla="val -45833"/>
              <a:gd name="adj2" fmla="val 5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Let’s start a new gov’t?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 flipH="1">
            <a:off x="5908675" y="195125"/>
            <a:ext cx="3048000" cy="1981200"/>
          </a:xfrm>
          <a:prstGeom prst="wedgeEllipseCallout">
            <a:avLst>
              <a:gd name="adj1" fmla="val -8333"/>
              <a:gd name="adj2" fmla="val 701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Ok. What should it be like?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 flipH="1">
            <a:off x="381000" y="4343400"/>
            <a:ext cx="3048000" cy="1981200"/>
          </a:xfrm>
          <a:prstGeom prst="wedgeEllipseCallout">
            <a:avLst>
              <a:gd name="adj1" fmla="val 23667"/>
              <a:gd name="adj2" fmla="val -1113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I’ve got some ideas.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 flipH="1">
            <a:off x="5715000" y="4648200"/>
            <a:ext cx="3048000" cy="1981200"/>
          </a:xfrm>
          <a:prstGeom prst="wedgeEllipseCallout">
            <a:avLst>
              <a:gd name="adj1" fmla="val -19333"/>
              <a:gd name="adj2" fmla="val -1305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Do tell Mr. Adams?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attlefieldusa.files.wordpress.com/2012/10/founding-fathers.jpg?w=9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1" t="8949"/>
          <a:stretch/>
        </p:blipFill>
        <p:spPr bwMode="auto">
          <a:xfrm>
            <a:off x="228600" y="225605"/>
            <a:ext cx="8728075" cy="653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228600" y="225605"/>
            <a:ext cx="3048000" cy="1981200"/>
          </a:xfrm>
          <a:prstGeom prst="wedgeEllipseCallout">
            <a:avLst>
              <a:gd name="adj1" fmla="val -45833"/>
              <a:gd name="adj2" fmla="val 5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What is that?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 flipH="1">
            <a:off x="3733800" y="4343400"/>
            <a:ext cx="4572000" cy="1981200"/>
          </a:xfrm>
          <a:prstGeom prst="wedgeEllipseCallout">
            <a:avLst>
              <a:gd name="adj1" fmla="val 92000"/>
              <a:gd name="adj2" fmla="val -1021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Power comes from the people!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 flipH="1">
            <a:off x="381000" y="4343400"/>
            <a:ext cx="3048000" cy="1981200"/>
          </a:xfrm>
          <a:prstGeom prst="wedgeEllipseCallout">
            <a:avLst>
              <a:gd name="adj1" fmla="val 23667"/>
              <a:gd name="adj2" fmla="val -1113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Consent of the Governed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 flipH="1">
            <a:off x="3733800" y="30480"/>
            <a:ext cx="5394960" cy="1981200"/>
          </a:xfrm>
          <a:prstGeom prst="wedgeEllipseCallout">
            <a:avLst>
              <a:gd name="adj1" fmla="val -14418"/>
              <a:gd name="adj2" fmla="val 701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Not god, nor military power shall decide our leaders!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3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attlefieldusa.files.wordpress.com/2012/10/founding-fathers.jpg?w=9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1" t="8949"/>
          <a:stretch/>
        </p:blipFill>
        <p:spPr bwMode="auto">
          <a:xfrm>
            <a:off x="228600" y="225605"/>
            <a:ext cx="8728075" cy="653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228600" y="225605"/>
            <a:ext cx="3048000" cy="1981200"/>
          </a:xfrm>
          <a:prstGeom prst="wedgeEllipseCallout">
            <a:avLst>
              <a:gd name="adj1" fmla="val -45833"/>
              <a:gd name="adj2" fmla="val 5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 am still confused.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 flipH="1">
            <a:off x="4369435" y="4343400"/>
            <a:ext cx="4572000" cy="1981200"/>
          </a:xfrm>
          <a:prstGeom prst="wedgeEllipseCallout">
            <a:avLst>
              <a:gd name="adj1" fmla="val 92000"/>
              <a:gd name="adj2" fmla="val -1021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And if they don’t, WE pick a new gov’t!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 flipH="1">
            <a:off x="269875" y="4343400"/>
            <a:ext cx="4114800" cy="1981200"/>
          </a:xfrm>
          <a:prstGeom prst="wedgeEllipseCallout">
            <a:avLst>
              <a:gd name="adj1" fmla="val 23667"/>
              <a:gd name="adj2" fmla="val -1113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We the people allow the gov’t to rule…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 flipH="1">
            <a:off x="3733800" y="30480"/>
            <a:ext cx="5394960" cy="1981200"/>
          </a:xfrm>
          <a:prstGeom prst="wedgeEllipseCallout">
            <a:avLst>
              <a:gd name="adj1" fmla="val -14418"/>
              <a:gd name="adj2" fmla="val 701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…and the gov’t serves us. They protect us!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73" y="2590800"/>
            <a:ext cx="8812862" cy="110799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Consent of the governed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1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745" y="5054842"/>
            <a:ext cx="1066800" cy="172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2" y="228600"/>
            <a:ext cx="4525698" cy="377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3571179">
            <a:off x="4024140" y="3755763"/>
            <a:ext cx="2069972" cy="12446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025" y="5054842"/>
            <a:ext cx="1066800" cy="172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2-Point Star 6"/>
          <p:cNvSpPr/>
          <p:nvPr/>
        </p:nvSpPr>
        <p:spPr>
          <a:xfrm>
            <a:off x="6477000" y="4413970"/>
            <a:ext cx="1789024" cy="952499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Power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054842"/>
            <a:ext cx="1066800" cy="172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2-Point Star 9"/>
          <p:cNvSpPr/>
          <p:nvPr/>
        </p:nvSpPr>
        <p:spPr>
          <a:xfrm>
            <a:off x="4615830" y="5918321"/>
            <a:ext cx="1748546" cy="952499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Power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12-Point Star 10"/>
          <p:cNvSpPr/>
          <p:nvPr/>
        </p:nvSpPr>
        <p:spPr>
          <a:xfrm>
            <a:off x="7620000" y="5948801"/>
            <a:ext cx="1649957" cy="952499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Power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12-Point Star 11"/>
          <p:cNvSpPr/>
          <p:nvPr/>
        </p:nvSpPr>
        <p:spPr>
          <a:xfrm>
            <a:off x="660055" y="2743200"/>
            <a:ext cx="3385852" cy="213360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Power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4056" y="295275"/>
            <a:ext cx="42709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Protect our rights</a:t>
            </a:r>
            <a:endParaRPr lang="en-US" sz="44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5943600" y="1447799"/>
            <a:ext cx="2438400" cy="1752600"/>
            <a:chOff x="3733800" y="2895600"/>
            <a:chExt cx="2438400" cy="1752600"/>
          </a:xfrm>
        </p:grpSpPr>
        <p:sp>
          <p:nvSpPr>
            <p:cNvPr id="17" name="Vertical Scroll 16"/>
            <p:cNvSpPr/>
            <p:nvPr/>
          </p:nvSpPr>
          <p:spPr>
            <a:xfrm>
              <a:off x="3733800" y="2895600"/>
              <a:ext cx="2438400" cy="1752600"/>
            </a:xfrm>
            <a:prstGeom prst="verticalScroll">
              <a:avLst/>
            </a:prstGeom>
            <a:solidFill>
              <a:srgbClr val="FFFF99"/>
            </a:solidFill>
            <a:ln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00063" y="3352800"/>
              <a:ext cx="19435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Preamble</a:t>
              </a:r>
              <a:endParaRPr lang="en-US" sz="2800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5093" y="5029200"/>
            <a:ext cx="43507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Consent of the Governed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82422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57275 -0.3129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-1564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-0.48368 -0.4546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84" y="-2273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57344 -0.614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81" y="-3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/>
              <a:t>Preamble: </a:t>
            </a:r>
            <a:r>
              <a:rPr lang="en-US" sz="2700" dirty="0" smtClean="0"/>
              <a:t>intro that states the purpose of the US gov’t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We the </a:t>
            </a:r>
            <a:r>
              <a:rPr lang="en-US" sz="2600" dirty="0" smtClean="0"/>
              <a:t>people</a:t>
            </a:r>
          </a:p>
          <a:p>
            <a:r>
              <a:rPr lang="en-US" sz="2600" dirty="0" smtClean="0">
                <a:solidFill>
                  <a:srgbClr val="000099"/>
                </a:solidFill>
              </a:rPr>
              <a:t>To form </a:t>
            </a:r>
            <a:r>
              <a:rPr lang="en-US" sz="2600" dirty="0">
                <a:solidFill>
                  <a:srgbClr val="000099"/>
                </a:solidFill>
              </a:rPr>
              <a:t>a more perfect </a:t>
            </a:r>
            <a:r>
              <a:rPr lang="en-US" sz="2600" dirty="0" smtClean="0">
                <a:solidFill>
                  <a:srgbClr val="000099"/>
                </a:solidFill>
              </a:rPr>
              <a:t>union</a:t>
            </a:r>
          </a:p>
          <a:p>
            <a:r>
              <a:rPr lang="en-US" sz="2600" dirty="0" smtClean="0">
                <a:solidFill>
                  <a:srgbClr val="000099"/>
                </a:solidFill>
              </a:rPr>
              <a:t>establish justice</a:t>
            </a:r>
          </a:p>
          <a:p>
            <a:r>
              <a:rPr lang="en-US" sz="2600" dirty="0" smtClean="0">
                <a:solidFill>
                  <a:srgbClr val="000099"/>
                </a:solidFill>
              </a:rPr>
              <a:t>domestic tranquility</a:t>
            </a:r>
          </a:p>
          <a:p>
            <a:r>
              <a:rPr lang="en-US" sz="2600" dirty="0" smtClean="0">
                <a:solidFill>
                  <a:srgbClr val="000099"/>
                </a:solidFill>
              </a:rPr>
              <a:t>common defense</a:t>
            </a:r>
          </a:p>
          <a:p>
            <a:r>
              <a:rPr lang="en-US" sz="2600" dirty="0" smtClean="0">
                <a:solidFill>
                  <a:srgbClr val="000099"/>
                </a:solidFill>
              </a:rPr>
              <a:t>promote </a:t>
            </a:r>
            <a:r>
              <a:rPr lang="en-US" sz="2600" dirty="0">
                <a:solidFill>
                  <a:srgbClr val="000099"/>
                </a:solidFill>
              </a:rPr>
              <a:t>the general </a:t>
            </a:r>
            <a:r>
              <a:rPr lang="en-US" sz="2600" dirty="0" smtClean="0">
                <a:solidFill>
                  <a:srgbClr val="000099"/>
                </a:solidFill>
              </a:rPr>
              <a:t>welfare</a:t>
            </a:r>
          </a:p>
          <a:p>
            <a:r>
              <a:rPr lang="en-US" sz="2600" dirty="0" smtClean="0">
                <a:solidFill>
                  <a:srgbClr val="000099"/>
                </a:solidFill>
              </a:rPr>
              <a:t>blessings </a:t>
            </a:r>
            <a:r>
              <a:rPr lang="en-US" sz="2600" dirty="0">
                <a:solidFill>
                  <a:srgbClr val="000099"/>
                </a:solidFill>
              </a:rPr>
              <a:t>of </a:t>
            </a:r>
            <a:r>
              <a:rPr lang="en-US" sz="2600" dirty="0" smtClean="0">
                <a:solidFill>
                  <a:srgbClr val="000099"/>
                </a:solidFill>
              </a:rPr>
              <a:t>liberty</a:t>
            </a:r>
            <a:endParaRPr lang="en-US" sz="2600" dirty="0">
              <a:solidFill>
                <a:srgbClr val="00009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Consent of the Governed</a:t>
            </a:r>
          </a:p>
          <a:p>
            <a:r>
              <a:rPr lang="en-US" sz="2600" dirty="0" smtClean="0"/>
              <a:t>Kill Articles of Confederation</a:t>
            </a:r>
          </a:p>
          <a:p>
            <a:r>
              <a:rPr lang="en-US" sz="2600" dirty="0" smtClean="0"/>
              <a:t>Fair courts &amp; laws</a:t>
            </a:r>
          </a:p>
          <a:p>
            <a:r>
              <a:rPr lang="en-US" sz="2600" dirty="0" smtClean="0"/>
              <a:t>Peace in USA</a:t>
            </a:r>
          </a:p>
          <a:p>
            <a:r>
              <a:rPr lang="en-US" sz="2600" dirty="0" smtClean="0"/>
              <a:t>Protect from other countries</a:t>
            </a:r>
          </a:p>
          <a:p>
            <a:r>
              <a:rPr lang="en-US" sz="2600" dirty="0" smtClean="0"/>
              <a:t>Make our lives better</a:t>
            </a:r>
          </a:p>
          <a:p>
            <a:r>
              <a:rPr lang="en-US" sz="2600" dirty="0" smtClean="0"/>
              <a:t>Protect our rights</a:t>
            </a:r>
            <a:endParaRPr lang="en-US" sz="2600" dirty="0"/>
          </a:p>
        </p:txBody>
      </p:sp>
      <p:sp>
        <p:nvSpPr>
          <p:cNvPr id="5" name="Right Arrow 4"/>
          <p:cNvSpPr/>
          <p:nvPr/>
        </p:nvSpPr>
        <p:spPr>
          <a:xfrm>
            <a:off x="2590800" y="1714500"/>
            <a:ext cx="2209800" cy="2286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419599" y="2209800"/>
            <a:ext cx="381001" cy="2286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667000" y="2667000"/>
            <a:ext cx="2133600" cy="2286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276600" y="3124200"/>
            <a:ext cx="1524000" cy="2286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895600" y="3657600"/>
            <a:ext cx="1929245" cy="2286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419599" y="4114800"/>
            <a:ext cx="405245" cy="2286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47999" y="4572000"/>
            <a:ext cx="1776845" cy="2286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2" y="6252945"/>
            <a:ext cx="422195" cy="49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0" y="5542799"/>
            <a:ext cx="686606" cy="57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ight Arrow 13"/>
          <p:cNvSpPr/>
          <p:nvPr/>
        </p:nvSpPr>
        <p:spPr>
          <a:xfrm rot="13874096">
            <a:off x="366327" y="5957380"/>
            <a:ext cx="407230" cy="2904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http://www.socialstudieswithasmile.com/artic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6" y="5336078"/>
            <a:ext cx="973645" cy="97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&quot;No&quot; Symbol 19"/>
          <p:cNvSpPr/>
          <p:nvPr/>
        </p:nvSpPr>
        <p:spPr>
          <a:xfrm>
            <a:off x="991116" y="5105518"/>
            <a:ext cx="921323" cy="1298194"/>
          </a:xfrm>
          <a:prstGeom prst="noSmoking">
            <a:avLst>
              <a:gd name="adj" fmla="val 704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" descr="C:\Users\pearce.dietrich\AppData\Local\Microsoft\Windows\Temporary Internet Files\Content.IE5\EEL0LP37\MC90043487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84" y="5258620"/>
            <a:ext cx="1069416" cy="106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2.lhric.org/pocantico/usa02/_derived/usa02.htm_txt_usa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00" y="5939870"/>
            <a:ext cx="1347059" cy="89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pearce.dietrich\AppData\Local\Microsoft\Windows\Temporary Internet Files\Content.IE5\1WZS6TV0\MC900432542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090" y="5464244"/>
            <a:ext cx="987926" cy="9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2.lhric.org/pocantico/usa02/_derived/usa02.htm_txt_usa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6" y="5939870"/>
            <a:ext cx="1388815" cy="9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pearce.dietrich\AppData\Local\Microsoft\Windows\Temporary Internet Files\Content.IE5\1WZS6TV0\MC90030120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656" y="5521425"/>
            <a:ext cx="806349" cy="98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anunews.net/blog/wp-content/uploads/2010/03/aa-free-speech-zone-map-of-Americ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96554"/>
            <a:ext cx="960214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thinkprogress.org/wp-content/uploads/2011/04/medicare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13" y="5939870"/>
            <a:ext cx="1132294" cy="84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_faQqAqCMoKc/TDxUIC9ub5I/AAAAAAAABEg/qDV2Vu6n7-8/s1600/Nazi+Fla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23" y="5586749"/>
            <a:ext cx="550877" cy="4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622221" y="2057400"/>
            <a:ext cx="4521779" cy="30481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attlefieldusa.files.wordpress.com/2012/10/founding-fathers.jpg?w=9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1" t="8949"/>
          <a:stretch/>
        </p:blipFill>
        <p:spPr bwMode="auto">
          <a:xfrm>
            <a:off x="228600" y="225605"/>
            <a:ext cx="8728075" cy="653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152400" y="76200"/>
            <a:ext cx="3505200" cy="2212795"/>
          </a:xfrm>
          <a:prstGeom prst="wedgeEllipseCallout">
            <a:avLst>
              <a:gd name="adj1" fmla="val -45833"/>
              <a:gd name="adj2" fmla="val 5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What if they have too much power?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 flipH="1">
            <a:off x="3733800" y="4343400"/>
            <a:ext cx="4572000" cy="1981200"/>
          </a:xfrm>
          <a:prstGeom prst="wedgeEllipseCallout">
            <a:avLst>
              <a:gd name="adj1" fmla="val 92000"/>
              <a:gd name="adj2" fmla="val -1021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Just like the King! They might abuse the people.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 flipH="1">
            <a:off x="381000" y="4343400"/>
            <a:ext cx="3048000" cy="1981200"/>
          </a:xfrm>
          <a:prstGeom prst="wedgeEllipseCallout">
            <a:avLst>
              <a:gd name="adj1" fmla="val 23667"/>
              <a:gd name="adj2" fmla="val -1113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This gov’t sounds good.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 flipH="1">
            <a:off x="3733800" y="30480"/>
            <a:ext cx="5394960" cy="1981200"/>
          </a:xfrm>
          <a:prstGeom prst="wedgeEllipseCallout">
            <a:avLst>
              <a:gd name="adj1" fmla="val -14418"/>
              <a:gd name="adj2" fmla="val 701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We shall limit the government’s power!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397" y="2590800"/>
            <a:ext cx="7276479" cy="110799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Limited government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8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1" y="381000"/>
            <a:ext cx="5257800" cy="3538537"/>
            <a:chOff x="762000" y="0"/>
            <a:chExt cx="4418488" cy="2333625"/>
          </a:xfrm>
        </p:grpSpPr>
        <p:sp>
          <p:nvSpPr>
            <p:cNvPr id="3" name="Rectangle 2"/>
            <p:cNvSpPr/>
            <p:nvPr/>
          </p:nvSpPr>
          <p:spPr>
            <a:xfrm>
              <a:off x="762000" y="0"/>
              <a:ext cx="4418488" cy="2333625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http://government.pppst.com/banner_three_branches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0"/>
              <a:ext cx="4418488" cy="2333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676901" y="3563351"/>
            <a:ext cx="3200400" cy="2699554"/>
            <a:chOff x="3733800" y="2895600"/>
            <a:chExt cx="2438400" cy="1752600"/>
          </a:xfrm>
        </p:grpSpPr>
        <p:sp>
          <p:nvSpPr>
            <p:cNvPr id="6" name="Vertical Scroll 5"/>
            <p:cNvSpPr/>
            <p:nvPr/>
          </p:nvSpPr>
          <p:spPr>
            <a:xfrm>
              <a:off x="3733800" y="2895600"/>
              <a:ext cx="2438400" cy="1752600"/>
            </a:xfrm>
            <a:prstGeom prst="verticalScroll">
              <a:avLst/>
            </a:prstGeom>
            <a:solidFill>
              <a:srgbClr val="FFFF99"/>
            </a:solidFill>
            <a:ln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00063" y="3352800"/>
              <a:ext cx="1943537" cy="77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US Constitution</a:t>
              </a:r>
              <a:endParaRPr lang="en-US" sz="36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150" y="1914525"/>
            <a:ext cx="6172200" cy="2860675"/>
            <a:chOff x="57150" y="1914525"/>
            <a:chExt cx="6172200" cy="2860675"/>
          </a:xfrm>
        </p:grpSpPr>
        <p:sp>
          <p:nvSpPr>
            <p:cNvPr id="8" name="Freeform 7"/>
            <p:cNvSpPr/>
            <p:nvPr/>
          </p:nvSpPr>
          <p:spPr>
            <a:xfrm>
              <a:off x="57150" y="1914525"/>
              <a:ext cx="6172200" cy="1194582"/>
            </a:xfrm>
            <a:custGeom>
              <a:avLst/>
              <a:gdLst>
                <a:gd name="connsiteX0" fmla="*/ 400050 w 6172200"/>
                <a:gd name="connsiteY0" fmla="*/ 0 h 1194582"/>
                <a:gd name="connsiteX1" fmla="*/ 171450 w 6172200"/>
                <a:gd name="connsiteY1" fmla="*/ 28575 h 1194582"/>
                <a:gd name="connsiteX2" fmla="*/ 114300 w 6172200"/>
                <a:gd name="connsiteY2" fmla="*/ 114300 h 1194582"/>
                <a:gd name="connsiteX3" fmla="*/ 85725 w 6172200"/>
                <a:gd name="connsiteY3" fmla="*/ 200025 h 1194582"/>
                <a:gd name="connsiteX4" fmla="*/ 0 w 6172200"/>
                <a:gd name="connsiteY4" fmla="*/ 371475 h 1194582"/>
                <a:gd name="connsiteX5" fmla="*/ 28575 w 6172200"/>
                <a:gd name="connsiteY5" fmla="*/ 742950 h 1194582"/>
                <a:gd name="connsiteX6" fmla="*/ 85725 w 6172200"/>
                <a:gd name="connsiteY6" fmla="*/ 828675 h 1194582"/>
                <a:gd name="connsiteX7" fmla="*/ 257175 w 6172200"/>
                <a:gd name="connsiteY7" fmla="*/ 942975 h 1194582"/>
                <a:gd name="connsiteX8" fmla="*/ 514350 w 6172200"/>
                <a:gd name="connsiteY8" fmla="*/ 1057275 h 1194582"/>
                <a:gd name="connsiteX9" fmla="*/ 2228850 w 6172200"/>
                <a:gd name="connsiteY9" fmla="*/ 1143000 h 1194582"/>
                <a:gd name="connsiteX10" fmla="*/ 5143500 w 6172200"/>
                <a:gd name="connsiteY10" fmla="*/ 1143000 h 1194582"/>
                <a:gd name="connsiteX11" fmla="*/ 5429250 w 6172200"/>
                <a:gd name="connsiteY11" fmla="*/ 1085850 h 1194582"/>
                <a:gd name="connsiteX12" fmla="*/ 5600700 w 6172200"/>
                <a:gd name="connsiteY12" fmla="*/ 1028700 h 1194582"/>
                <a:gd name="connsiteX13" fmla="*/ 5686425 w 6172200"/>
                <a:gd name="connsiteY13" fmla="*/ 971550 h 1194582"/>
                <a:gd name="connsiteX14" fmla="*/ 5772150 w 6172200"/>
                <a:gd name="connsiteY14" fmla="*/ 942975 h 1194582"/>
                <a:gd name="connsiteX15" fmla="*/ 5943600 w 6172200"/>
                <a:gd name="connsiteY15" fmla="*/ 828675 h 1194582"/>
                <a:gd name="connsiteX16" fmla="*/ 6029325 w 6172200"/>
                <a:gd name="connsiteY16" fmla="*/ 771525 h 1194582"/>
                <a:gd name="connsiteX17" fmla="*/ 6172200 w 6172200"/>
                <a:gd name="connsiteY17" fmla="*/ 514350 h 1194582"/>
                <a:gd name="connsiteX18" fmla="*/ 6143625 w 6172200"/>
                <a:gd name="connsiteY18" fmla="*/ 257175 h 1194582"/>
                <a:gd name="connsiteX19" fmla="*/ 6000750 w 6172200"/>
                <a:gd name="connsiteY19" fmla="*/ 114300 h 1194582"/>
                <a:gd name="connsiteX20" fmla="*/ 5686425 w 6172200"/>
                <a:gd name="connsiteY20" fmla="*/ 57150 h 119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72200" h="1194582">
                  <a:moveTo>
                    <a:pt x="400050" y="0"/>
                  </a:moveTo>
                  <a:cubicBezTo>
                    <a:pt x="323850" y="9525"/>
                    <a:pt x="242751" y="55"/>
                    <a:pt x="171450" y="28575"/>
                  </a:cubicBezTo>
                  <a:cubicBezTo>
                    <a:pt x="139563" y="41330"/>
                    <a:pt x="129659" y="83583"/>
                    <a:pt x="114300" y="114300"/>
                  </a:cubicBezTo>
                  <a:cubicBezTo>
                    <a:pt x="100830" y="141241"/>
                    <a:pt x="99195" y="173084"/>
                    <a:pt x="85725" y="200025"/>
                  </a:cubicBezTo>
                  <a:cubicBezTo>
                    <a:pt x="-25062" y="421599"/>
                    <a:pt x="71824" y="156003"/>
                    <a:pt x="0" y="371475"/>
                  </a:cubicBezTo>
                  <a:cubicBezTo>
                    <a:pt x="9525" y="495300"/>
                    <a:pt x="5688" y="620886"/>
                    <a:pt x="28575" y="742950"/>
                  </a:cubicBezTo>
                  <a:cubicBezTo>
                    <a:pt x="34904" y="776705"/>
                    <a:pt x="59879" y="806060"/>
                    <a:pt x="85725" y="828675"/>
                  </a:cubicBezTo>
                  <a:cubicBezTo>
                    <a:pt x="137416" y="873905"/>
                    <a:pt x="200025" y="904875"/>
                    <a:pt x="257175" y="942975"/>
                  </a:cubicBezTo>
                  <a:cubicBezTo>
                    <a:pt x="343174" y="1000308"/>
                    <a:pt x="397761" y="1047559"/>
                    <a:pt x="514350" y="1057275"/>
                  </a:cubicBezTo>
                  <a:cubicBezTo>
                    <a:pt x="1541997" y="1142912"/>
                    <a:pt x="970846" y="1108055"/>
                    <a:pt x="2228850" y="1143000"/>
                  </a:cubicBezTo>
                  <a:cubicBezTo>
                    <a:pt x="3419861" y="1228072"/>
                    <a:pt x="2778399" y="1193321"/>
                    <a:pt x="5143500" y="1143000"/>
                  </a:cubicBezTo>
                  <a:cubicBezTo>
                    <a:pt x="5198923" y="1141821"/>
                    <a:pt x="5363647" y="1105531"/>
                    <a:pt x="5429250" y="1085850"/>
                  </a:cubicBezTo>
                  <a:cubicBezTo>
                    <a:pt x="5486951" y="1068540"/>
                    <a:pt x="5550576" y="1062116"/>
                    <a:pt x="5600700" y="1028700"/>
                  </a:cubicBezTo>
                  <a:cubicBezTo>
                    <a:pt x="5629275" y="1009650"/>
                    <a:pt x="5655708" y="986909"/>
                    <a:pt x="5686425" y="971550"/>
                  </a:cubicBezTo>
                  <a:cubicBezTo>
                    <a:pt x="5713366" y="958080"/>
                    <a:pt x="5745820" y="957603"/>
                    <a:pt x="5772150" y="942975"/>
                  </a:cubicBezTo>
                  <a:cubicBezTo>
                    <a:pt x="5832192" y="909618"/>
                    <a:pt x="5886450" y="866775"/>
                    <a:pt x="5943600" y="828675"/>
                  </a:cubicBezTo>
                  <a:lnTo>
                    <a:pt x="6029325" y="771525"/>
                  </a:lnTo>
                  <a:cubicBezTo>
                    <a:pt x="6160333" y="575013"/>
                    <a:pt x="6121905" y="665236"/>
                    <a:pt x="6172200" y="514350"/>
                  </a:cubicBezTo>
                  <a:cubicBezTo>
                    <a:pt x="6162675" y="428625"/>
                    <a:pt x="6164544" y="340852"/>
                    <a:pt x="6143625" y="257175"/>
                  </a:cubicBezTo>
                  <a:cubicBezTo>
                    <a:pt x="6128147" y="195262"/>
                    <a:pt x="6054328" y="138112"/>
                    <a:pt x="6000750" y="114300"/>
                  </a:cubicBezTo>
                  <a:cubicBezTo>
                    <a:pt x="5838277" y="42090"/>
                    <a:pt x="5846726" y="57150"/>
                    <a:pt x="5686425" y="57150"/>
                  </a:cubicBezTo>
                </a:path>
              </a:pathLst>
            </a:custGeom>
            <a:noFill/>
            <a:ln w="149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914900" y="3086100"/>
              <a:ext cx="1079500" cy="1689100"/>
            </a:xfrm>
            <a:custGeom>
              <a:avLst/>
              <a:gdLst>
                <a:gd name="connsiteX0" fmla="*/ 0 w 1079500"/>
                <a:gd name="connsiteY0" fmla="*/ 0 h 1689100"/>
                <a:gd name="connsiteX1" fmla="*/ 12700 w 1079500"/>
                <a:gd name="connsiteY1" fmla="*/ 76200 h 1689100"/>
                <a:gd name="connsiteX2" fmla="*/ 25400 w 1079500"/>
                <a:gd name="connsiteY2" fmla="*/ 139700 h 1689100"/>
                <a:gd name="connsiteX3" fmla="*/ 76200 w 1079500"/>
                <a:gd name="connsiteY3" fmla="*/ 368300 h 1689100"/>
                <a:gd name="connsiteX4" fmla="*/ 101600 w 1079500"/>
                <a:gd name="connsiteY4" fmla="*/ 406400 h 1689100"/>
                <a:gd name="connsiteX5" fmla="*/ 139700 w 1079500"/>
                <a:gd name="connsiteY5" fmla="*/ 495300 h 1689100"/>
                <a:gd name="connsiteX6" fmla="*/ 165100 w 1079500"/>
                <a:gd name="connsiteY6" fmla="*/ 571500 h 1689100"/>
                <a:gd name="connsiteX7" fmla="*/ 190500 w 1079500"/>
                <a:gd name="connsiteY7" fmla="*/ 609600 h 1689100"/>
                <a:gd name="connsiteX8" fmla="*/ 203200 w 1079500"/>
                <a:gd name="connsiteY8" fmla="*/ 647700 h 1689100"/>
                <a:gd name="connsiteX9" fmla="*/ 254000 w 1079500"/>
                <a:gd name="connsiteY9" fmla="*/ 723900 h 1689100"/>
                <a:gd name="connsiteX10" fmla="*/ 279400 w 1079500"/>
                <a:gd name="connsiteY10" fmla="*/ 774700 h 1689100"/>
                <a:gd name="connsiteX11" fmla="*/ 304800 w 1079500"/>
                <a:gd name="connsiteY11" fmla="*/ 812800 h 1689100"/>
                <a:gd name="connsiteX12" fmla="*/ 355600 w 1079500"/>
                <a:gd name="connsiteY12" fmla="*/ 901700 h 1689100"/>
                <a:gd name="connsiteX13" fmla="*/ 406400 w 1079500"/>
                <a:gd name="connsiteY13" fmla="*/ 977900 h 1689100"/>
                <a:gd name="connsiteX14" fmla="*/ 431800 w 1079500"/>
                <a:gd name="connsiteY14" fmla="*/ 1016000 h 1689100"/>
                <a:gd name="connsiteX15" fmla="*/ 558800 w 1079500"/>
                <a:gd name="connsiteY15" fmla="*/ 1130300 h 1689100"/>
                <a:gd name="connsiteX16" fmla="*/ 596900 w 1079500"/>
                <a:gd name="connsiteY16" fmla="*/ 1168400 h 1689100"/>
                <a:gd name="connsiteX17" fmla="*/ 673100 w 1079500"/>
                <a:gd name="connsiteY17" fmla="*/ 1219200 h 1689100"/>
                <a:gd name="connsiteX18" fmla="*/ 736600 w 1079500"/>
                <a:gd name="connsiteY18" fmla="*/ 1295400 h 1689100"/>
                <a:gd name="connsiteX19" fmla="*/ 762000 w 1079500"/>
                <a:gd name="connsiteY19" fmla="*/ 1333500 h 1689100"/>
                <a:gd name="connsiteX20" fmla="*/ 800100 w 1079500"/>
                <a:gd name="connsiteY20" fmla="*/ 1371600 h 1689100"/>
                <a:gd name="connsiteX21" fmla="*/ 825500 w 1079500"/>
                <a:gd name="connsiteY21" fmla="*/ 1409700 h 1689100"/>
                <a:gd name="connsiteX22" fmla="*/ 863600 w 1079500"/>
                <a:gd name="connsiteY22" fmla="*/ 1447800 h 1689100"/>
                <a:gd name="connsiteX23" fmla="*/ 889000 w 1079500"/>
                <a:gd name="connsiteY23" fmla="*/ 1485900 h 1689100"/>
                <a:gd name="connsiteX24" fmla="*/ 927100 w 1079500"/>
                <a:gd name="connsiteY24" fmla="*/ 1511300 h 1689100"/>
                <a:gd name="connsiteX25" fmla="*/ 977900 w 1079500"/>
                <a:gd name="connsiteY25" fmla="*/ 1587500 h 1689100"/>
                <a:gd name="connsiteX26" fmla="*/ 1016000 w 1079500"/>
                <a:gd name="connsiteY26" fmla="*/ 1625600 h 1689100"/>
                <a:gd name="connsiteX27" fmla="*/ 1041400 w 1079500"/>
                <a:gd name="connsiteY27" fmla="*/ 1663700 h 1689100"/>
                <a:gd name="connsiteX28" fmla="*/ 1079500 w 1079500"/>
                <a:gd name="connsiteY28" fmla="*/ 1689100 h 168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79500" h="1689100">
                  <a:moveTo>
                    <a:pt x="0" y="0"/>
                  </a:moveTo>
                  <a:cubicBezTo>
                    <a:pt x="4233" y="25400"/>
                    <a:pt x="8094" y="50865"/>
                    <a:pt x="12700" y="76200"/>
                  </a:cubicBezTo>
                  <a:cubicBezTo>
                    <a:pt x="16561" y="97438"/>
                    <a:pt x="21649" y="118443"/>
                    <a:pt x="25400" y="139700"/>
                  </a:cubicBezTo>
                  <a:cubicBezTo>
                    <a:pt x="28719" y="158509"/>
                    <a:pt x="48282" y="326422"/>
                    <a:pt x="76200" y="368300"/>
                  </a:cubicBezTo>
                  <a:lnTo>
                    <a:pt x="101600" y="406400"/>
                  </a:lnTo>
                  <a:cubicBezTo>
                    <a:pt x="135195" y="540781"/>
                    <a:pt x="89583" y="382536"/>
                    <a:pt x="139700" y="495300"/>
                  </a:cubicBezTo>
                  <a:cubicBezTo>
                    <a:pt x="150574" y="519766"/>
                    <a:pt x="150248" y="549223"/>
                    <a:pt x="165100" y="571500"/>
                  </a:cubicBezTo>
                  <a:cubicBezTo>
                    <a:pt x="173567" y="584200"/>
                    <a:pt x="183674" y="595948"/>
                    <a:pt x="190500" y="609600"/>
                  </a:cubicBezTo>
                  <a:cubicBezTo>
                    <a:pt x="196487" y="621574"/>
                    <a:pt x="196699" y="635998"/>
                    <a:pt x="203200" y="647700"/>
                  </a:cubicBezTo>
                  <a:cubicBezTo>
                    <a:pt x="218025" y="674385"/>
                    <a:pt x="240348" y="696596"/>
                    <a:pt x="254000" y="723900"/>
                  </a:cubicBezTo>
                  <a:cubicBezTo>
                    <a:pt x="262467" y="740833"/>
                    <a:pt x="270007" y="758262"/>
                    <a:pt x="279400" y="774700"/>
                  </a:cubicBezTo>
                  <a:cubicBezTo>
                    <a:pt x="286973" y="787952"/>
                    <a:pt x="297974" y="799148"/>
                    <a:pt x="304800" y="812800"/>
                  </a:cubicBezTo>
                  <a:cubicBezTo>
                    <a:pt x="353284" y="909767"/>
                    <a:pt x="263472" y="778863"/>
                    <a:pt x="355600" y="901700"/>
                  </a:cubicBezTo>
                  <a:cubicBezTo>
                    <a:pt x="377919" y="968657"/>
                    <a:pt x="353549" y="914479"/>
                    <a:pt x="406400" y="977900"/>
                  </a:cubicBezTo>
                  <a:cubicBezTo>
                    <a:pt x="416171" y="989626"/>
                    <a:pt x="421589" y="1004655"/>
                    <a:pt x="431800" y="1016000"/>
                  </a:cubicBezTo>
                  <a:cubicBezTo>
                    <a:pt x="611824" y="1216026"/>
                    <a:pt x="456573" y="1045111"/>
                    <a:pt x="558800" y="1130300"/>
                  </a:cubicBezTo>
                  <a:cubicBezTo>
                    <a:pt x="572598" y="1141798"/>
                    <a:pt x="582723" y="1157373"/>
                    <a:pt x="596900" y="1168400"/>
                  </a:cubicBezTo>
                  <a:cubicBezTo>
                    <a:pt x="620997" y="1187142"/>
                    <a:pt x="673100" y="1219200"/>
                    <a:pt x="673100" y="1219200"/>
                  </a:cubicBezTo>
                  <a:cubicBezTo>
                    <a:pt x="736163" y="1313795"/>
                    <a:pt x="655112" y="1197614"/>
                    <a:pt x="736600" y="1295400"/>
                  </a:cubicBezTo>
                  <a:cubicBezTo>
                    <a:pt x="746371" y="1307126"/>
                    <a:pt x="752229" y="1321774"/>
                    <a:pt x="762000" y="1333500"/>
                  </a:cubicBezTo>
                  <a:cubicBezTo>
                    <a:pt x="773498" y="1347298"/>
                    <a:pt x="788602" y="1357802"/>
                    <a:pt x="800100" y="1371600"/>
                  </a:cubicBezTo>
                  <a:cubicBezTo>
                    <a:pt x="809871" y="1383326"/>
                    <a:pt x="815729" y="1397974"/>
                    <a:pt x="825500" y="1409700"/>
                  </a:cubicBezTo>
                  <a:cubicBezTo>
                    <a:pt x="836998" y="1423498"/>
                    <a:pt x="852102" y="1434002"/>
                    <a:pt x="863600" y="1447800"/>
                  </a:cubicBezTo>
                  <a:cubicBezTo>
                    <a:pt x="873371" y="1459526"/>
                    <a:pt x="878207" y="1475107"/>
                    <a:pt x="889000" y="1485900"/>
                  </a:cubicBezTo>
                  <a:cubicBezTo>
                    <a:pt x="899793" y="1496693"/>
                    <a:pt x="914400" y="1502833"/>
                    <a:pt x="927100" y="1511300"/>
                  </a:cubicBezTo>
                  <a:cubicBezTo>
                    <a:pt x="944033" y="1536700"/>
                    <a:pt x="956314" y="1565914"/>
                    <a:pt x="977900" y="1587500"/>
                  </a:cubicBezTo>
                  <a:cubicBezTo>
                    <a:pt x="990600" y="1600200"/>
                    <a:pt x="1004502" y="1611802"/>
                    <a:pt x="1016000" y="1625600"/>
                  </a:cubicBezTo>
                  <a:cubicBezTo>
                    <a:pt x="1025771" y="1637326"/>
                    <a:pt x="1030607" y="1652907"/>
                    <a:pt x="1041400" y="1663700"/>
                  </a:cubicBezTo>
                  <a:cubicBezTo>
                    <a:pt x="1052193" y="1674493"/>
                    <a:pt x="1079500" y="1689100"/>
                    <a:pt x="1079500" y="1689100"/>
                  </a:cubicBezTo>
                </a:path>
              </a:pathLst>
            </a:custGeom>
            <a:noFill/>
            <a:ln w="149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736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434</Words>
  <Application>Microsoft Office PowerPoint</Application>
  <PresentationFormat>On-screen Show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Fundamental Political Principles</vt:lpstr>
      <vt:lpstr>PowerPoint Presentation</vt:lpstr>
      <vt:lpstr>PowerPoint Presentation</vt:lpstr>
      <vt:lpstr>PowerPoint Presentation</vt:lpstr>
      <vt:lpstr>PowerPoint Presentation</vt:lpstr>
      <vt:lpstr>Preamble: intro that states the purpose of the US gov’t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Rule of Law</vt:lpstr>
      <vt:lpstr>PowerPoint Presentation</vt:lpstr>
      <vt:lpstr>PowerPoint Presentation</vt:lpstr>
      <vt:lpstr>PowerPoint Presentation</vt:lpstr>
      <vt:lpstr>FPP - Restaurant</vt:lpstr>
      <vt:lpstr>PowerPoint Presentation</vt:lpstr>
      <vt:lpstr>FPP - Restaurant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Political Principles</dc:title>
  <dc:creator>Pearce Dietrich</dc:creator>
  <cp:lastModifiedBy>Bill Collins</cp:lastModifiedBy>
  <cp:revision>20</cp:revision>
  <dcterms:created xsi:type="dcterms:W3CDTF">2013-02-11T12:34:10Z</dcterms:created>
  <dcterms:modified xsi:type="dcterms:W3CDTF">2015-07-29T19:12:56Z</dcterms:modified>
</cp:coreProperties>
</file>