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77" r:id="rId4"/>
    <p:sldId id="258" r:id="rId5"/>
    <p:sldId id="259" r:id="rId6"/>
    <p:sldId id="279" r:id="rId7"/>
    <p:sldId id="267" r:id="rId8"/>
    <p:sldId id="280" r:id="rId9"/>
    <p:sldId id="268" r:id="rId10"/>
    <p:sldId id="269" r:id="rId11"/>
    <p:sldId id="283" r:id="rId12"/>
    <p:sldId id="284" r:id="rId13"/>
    <p:sldId id="263" r:id="rId14"/>
    <p:sldId id="273" r:id="rId15"/>
    <p:sldId id="275" r:id="rId16"/>
    <p:sldId id="274" r:id="rId17"/>
    <p:sldId id="264" r:id="rId18"/>
    <p:sldId id="265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>
        <p:scale>
          <a:sx n="114" d="100"/>
          <a:sy n="114" d="100"/>
        </p:scale>
        <p:origin x="-89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3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2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22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34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8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8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0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74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F8251-931E-4A1A-9F99-88962219D9D2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C6A2E-0B89-47B8-AF06-119D6888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2699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ightsofthepeople.com/education/government_for_kids/images/icons/bra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6971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6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://4.bp.blogspot.com/_zU2cLXtjiEo/TT8DDDHOgSI/AAAAAAAAGTc/3TRZjCrqxy4/s1600/judgejudy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46449" cy="31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http://media.metronews.topscms.com/images/05/a9/41e859964487a4b43cdf8969f2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276600"/>
            <a:ext cx="4186653" cy="319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228600" y="3272118"/>
            <a:ext cx="2286001" cy="3200400"/>
          </a:xfrm>
          <a:prstGeom prst="ellipse">
            <a:avLst/>
          </a:prstGeom>
          <a:noFill/>
          <a:ln w="66675"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Civil Law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768" y="1045561"/>
            <a:ext cx="1223412" cy="830997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trial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pearce.dietrich\AppData\Local\Microsoft\Windows\Temporary Internet Files\Content.IE5\SSIR7ZMA\MC90024048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28" y="4191000"/>
            <a:ext cx="2607321" cy="228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71038" y="5791200"/>
            <a:ext cx="1234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JURY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38080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752600"/>
            <a:ext cx="159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Arrest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8122"/>
            <a:ext cx="4038600" cy="2270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669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62" y="1600200"/>
            <a:ext cx="34056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1727" y="2410763"/>
            <a:ext cx="20014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Jail awaiting bail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947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nvestigation.discovery.com/blogs/criminal-report/casey_anthony_full_coverage/timeline/images/casey-anthony-cry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77626"/>
            <a:ext cx="5867400" cy="31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3429000" y="2057400"/>
            <a:ext cx="3886200" cy="1905000"/>
          </a:xfrm>
          <a:prstGeom prst="wedgeEllipseCallout">
            <a:avLst>
              <a:gd name="adj1" fmla="val -42978"/>
              <a:gd name="adj2" fmla="val 55912"/>
            </a:avLst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Not Guilty.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3408305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-plea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ulienslive.com/images/lot/78218/0/lot782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39010"/>
            <a:ext cx="5715000" cy="379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8214108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-probable cause is reviewed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1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ccupations.phillipmartin.info/crime_criminal_procedur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5" r="36203"/>
          <a:stretch/>
        </p:blipFill>
        <p:spPr bwMode="auto">
          <a:xfrm>
            <a:off x="152399" y="2743200"/>
            <a:ext cx="5855839" cy="40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6028573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-attorney if needed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pearce.dietrich\AppData\Local\Microsoft\Windows\Temporary Internet Files\Content.IE5\UHPARGJF\MP90030963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8" y="2819400"/>
            <a:ext cx="5833441" cy="37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768" y="1045561"/>
            <a:ext cx="5057988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Arraignment</a:t>
            </a:r>
          </a:p>
          <a:p>
            <a:r>
              <a:rPr lang="en-US" sz="4800" b="1" dirty="0" smtClean="0">
                <a:solidFill>
                  <a:sysClr val="windowText" lastClr="000000"/>
                </a:solidFill>
              </a:rPr>
              <a:t>	-trial date is set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5943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768" y="1045561"/>
            <a:ext cx="128323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Trial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313451"/>
            <a:ext cx="5334000" cy="339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 flipH="1">
            <a:off x="3352800" y="2221470"/>
            <a:ext cx="2400300" cy="1283730"/>
          </a:xfrm>
          <a:prstGeom prst="wedgeEllipseCallout">
            <a:avLst>
              <a:gd name="adj1" fmla="val 42792"/>
              <a:gd name="adj2" fmla="val 7029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Guilty!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8768" y="1045561"/>
            <a:ext cx="1990673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Verdict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 l="5692" t="10440" r="15538"/>
          <a:stretch>
            <a:fillRect/>
          </a:stretch>
        </p:blipFill>
        <p:spPr bwMode="auto">
          <a:xfrm>
            <a:off x="447368" y="2251911"/>
            <a:ext cx="4495800" cy="4377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 flipH="1">
            <a:off x="4572000" y="1600200"/>
            <a:ext cx="2514600" cy="1524000"/>
          </a:xfrm>
          <a:prstGeom prst="wedgeEllipseCallout">
            <a:avLst>
              <a:gd name="adj1" fmla="val 68461"/>
              <a:gd name="adj2" fmla="val 4859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200 hours of community service.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Criminal Law Procedure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768" y="1045561"/>
            <a:ext cx="2986330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ysClr val="windowText" lastClr="000000"/>
                </a:solidFill>
              </a:rPr>
              <a:t>Sentencing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Law</a:t>
            </a:r>
            <a:endParaRPr lang="en-US" dirty="0"/>
          </a:p>
        </p:txBody>
      </p:sp>
      <p:pic>
        <p:nvPicPr>
          <p:cNvPr id="1026" name="Picture 2" descr="C:\Users\pearce.dietrich\AppData\Local\Microsoft\Windows\Temporary Internet Files\Content.IE5\31CLG04C\MM90028680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334000"/>
            <a:ext cx="8572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earce.dietrich\AppData\Local\Microsoft\Windows\Temporary Internet Files\Content.IE5\1WZS6TV0\MC9002876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88767"/>
            <a:ext cx="2338812" cy="16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earce.dietrich\AppData\Local\Microsoft\Windows\Temporary Internet Files\Content.IE5\31CLG04C\MC90025073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1937399" cy="225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upload.wikimedia.org/wikipedia/en/b/b7/Grand_Theft_Auto_IV_co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9" y="3961542"/>
            <a:ext cx="2051597" cy="25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criminallawyersantacruz.com/images/Drug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256121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&quot;No&quot; Symbol 3"/>
          <p:cNvSpPr/>
          <p:nvPr/>
        </p:nvSpPr>
        <p:spPr>
          <a:xfrm>
            <a:off x="6122406" y="2590800"/>
            <a:ext cx="2869194" cy="2297967"/>
          </a:xfrm>
          <a:prstGeom prst="noSmoking">
            <a:avLst>
              <a:gd name="adj" fmla="val 493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35" name="Picture 11" descr="http://3.bp.blogspot.com/-TvbZeOUdCPU/Tx42EFXe0rI/AAAAAAAABv4/zrN8ICe14og/s400/Prescription-Drug-Abuse-A-National-Dilemm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03881"/>
            <a:ext cx="2057400" cy="137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riminal law imag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9" y="1143000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8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b="1" dirty="0" smtClean="0"/>
              <a:t>Juvenile Court </a:t>
            </a:r>
            <a:r>
              <a:rPr lang="en-US" dirty="0" smtClean="0"/>
              <a:t>Procedure</a:t>
            </a:r>
            <a:endParaRPr lang="en-US" dirty="0"/>
          </a:p>
        </p:txBody>
      </p:sp>
      <p:pic>
        <p:nvPicPr>
          <p:cNvPr id="13314" name="Picture 2" descr="http://www.burnsinstitute.org/img/original/juvenile-cou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426463"/>
            <a:ext cx="7600950" cy="50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Criminal Law and Procedure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1" y="1600200"/>
            <a:ext cx="78022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07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Law</a:t>
            </a:r>
            <a:endParaRPr lang="en-US" dirty="0"/>
          </a:p>
        </p:txBody>
      </p:sp>
      <p:pic>
        <p:nvPicPr>
          <p:cNvPr id="2050" name="Picture 2" descr="http://nunziarider.com/files/2012/06/Sales-Argu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4724400"/>
            <a:ext cx="2667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sk-gratitude.com/images/argument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45545"/>
            <a:ext cx="2362200" cy="188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dn.madamenoire.com/wp-content/uploads/2011/10/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724399"/>
            <a:ext cx="2854132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_zU2cLXtjiEo/TT8DDDHOgSI/AAAAAAAAGTc/3TRZjCrqxy4/s1600/judgejudy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732" y="1604682"/>
            <a:ext cx="3886200" cy="291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.metronews.topscms.com/images/05/a9/41e859964487a4b43cdf8969f2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18" y="1604682"/>
            <a:ext cx="3743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4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Felony</a:t>
            </a:r>
            <a:endParaRPr lang="en-US" sz="7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93446"/>
            <a:ext cx="82296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4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Felonies in Virginia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752600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</a:t>
            </a:r>
            <a:r>
              <a:rPr lang="en-US" sz="2400" dirty="0"/>
              <a:t> </a:t>
            </a:r>
            <a:r>
              <a:rPr lang="en-US" sz="2400" b="1" dirty="0"/>
              <a:t>felony</a:t>
            </a:r>
            <a:r>
              <a:rPr lang="en-US" sz="2400" dirty="0"/>
              <a:t> is a criminal offense with maximum penalties greater than one year in prison. </a:t>
            </a:r>
            <a:r>
              <a:rPr lang="en-US" sz="2400" dirty="0" smtClean="0"/>
              <a:t>Felonies include:</a:t>
            </a:r>
            <a:endParaRPr lang="en-US" sz="2400" dirty="0"/>
          </a:p>
          <a:p>
            <a:r>
              <a:rPr lang="en-US" sz="2400" dirty="0"/>
              <a:t>murder</a:t>
            </a:r>
          </a:p>
          <a:p>
            <a:r>
              <a:rPr lang="en-US" sz="2400" dirty="0"/>
              <a:t>malicious wounding</a:t>
            </a:r>
          </a:p>
          <a:p>
            <a:r>
              <a:rPr lang="en-US" sz="2400" dirty="0"/>
              <a:t>armed robbery</a:t>
            </a:r>
          </a:p>
          <a:p>
            <a:r>
              <a:rPr lang="en-US" sz="2400" dirty="0"/>
              <a:t>burglary (unarmed, Class 3 felony, armed is a Class 2 Felony)</a:t>
            </a:r>
          </a:p>
          <a:p>
            <a:r>
              <a:rPr lang="en-US" sz="2400" dirty="0"/>
              <a:t>grand larceny</a:t>
            </a:r>
          </a:p>
          <a:p>
            <a:r>
              <a:rPr lang="en-US" sz="2400" dirty="0"/>
              <a:t>possession of drugs</a:t>
            </a:r>
          </a:p>
          <a:p>
            <a:r>
              <a:rPr lang="en-US" sz="2400" dirty="0"/>
              <a:t>domestic assault (3rd offense or greater)</a:t>
            </a:r>
          </a:p>
          <a:p>
            <a:r>
              <a:rPr lang="en-US" sz="2400" dirty="0"/>
              <a:t>malicious wounding</a:t>
            </a:r>
          </a:p>
          <a:p>
            <a:r>
              <a:rPr lang="en-US" sz="2400" dirty="0"/>
              <a:t>threatening to kill or do bodily harm</a:t>
            </a:r>
          </a:p>
          <a:p>
            <a:r>
              <a:rPr lang="en-US" sz="2400" dirty="0"/>
              <a:t>use of a firearm in commission of a felony</a:t>
            </a:r>
          </a:p>
          <a:p>
            <a:r>
              <a:rPr lang="en-US" sz="2400" dirty="0"/>
              <a:t>child </a:t>
            </a:r>
            <a:r>
              <a:rPr lang="en-US" sz="2400" dirty="0" smtClean="0"/>
              <a:t>endangerment and other serious charges.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8741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Misdemeanor</a:t>
            </a:r>
            <a:endParaRPr lang="en-US" sz="7200" b="1" dirty="0"/>
          </a:p>
        </p:txBody>
      </p:sp>
      <p:pic>
        <p:nvPicPr>
          <p:cNvPr id="4098" name="Picture 2" descr="http://upload.wikimedia.org/wikipedia/commons/thumb/e/e5/Graffiti_in_Bucharest,_July_2007.jpg/272px-Graffiti_in_Bucharest,_July_2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384486"/>
            <a:ext cx="7696200" cy="514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9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Misdemeanors in Virginia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16764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misdemeanor is an offense that can have a penalty of up to one year in jail. Under Virginia law, misdemeanors are divided into four classes (I, II, III, and IV). </a:t>
            </a:r>
            <a:r>
              <a:rPr lang="en-US" dirty="0" smtClean="0"/>
              <a:t>Some </a:t>
            </a:r>
            <a:r>
              <a:rPr lang="en-US" dirty="0"/>
              <a:t>typical Class I misdemeanors </a:t>
            </a:r>
            <a:r>
              <a:rPr lang="en-US" dirty="0" smtClean="0"/>
              <a:t>include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    possession of marijuana</a:t>
            </a:r>
          </a:p>
          <a:p>
            <a:r>
              <a:rPr lang="en-US" dirty="0"/>
              <a:t>    petty larceny (shoplifting)</a:t>
            </a:r>
          </a:p>
          <a:p>
            <a:r>
              <a:rPr lang="en-US" dirty="0"/>
              <a:t>    assault and battery</a:t>
            </a:r>
          </a:p>
          <a:p>
            <a:r>
              <a:rPr lang="en-US" dirty="0"/>
              <a:t>    stalking</a:t>
            </a:r>
          </a:p>
          <a:p>
            <a:r>
              <a:rPr lang="en-US" dirty="0"/>
              <a:t>    computer fraud</a:t>
            </a:r>
          </a:p>
          <a:p>
            <a:r>
              <a:rPr lang="en-US" dirty="0"/>
              <a:t>    DUI (DWI) aka Drunk Driving</a:t>
            </a:r>
          </a:p>
          <a:p>
            <a:r>
              <a:rPr lang="en-US" dirty="0"/>
              <a:t>    disorderly conduct</a:t>
            </a:r>
          </a:p>
          <a:p>
            <a:r>
              <a:rPr lang="en-US" dirty="0"/>
              <a:t>    domestic assault</a:t>
            </a:r>
          </a:p>
          <a:p>
            <a:r>
              <a:rPr lang="en-US" dirty="0"/>
              <a:t>    reckless driving</a:t>
            </a:r>
          </a:p>
          <a:p>
            <a:r>
              <a:rPr lang="en-US" dirty="0"/>
              <a:t>    oral threat of harm</a:t>
            </a:r>
          </a:p>
          <a:p>
            <a:r>
              <a:rPr lang="en-US" dirty="0"/>
              <a:t>    violation of a protective order</a:t>
            </a:r>
          </a:p>
          <a:p>
            <a:r>
              <a:rPr lang="en-US" dirty="0"/>
              <a:t>    and more…</a:t>
            </a:r>
          </a:p>
        </p:txBody>
      </p:sp>
    </p:spTree>
    <p:extLst>
      <p:ext uri="{BB962C8B-B14F-4D97-AF65-F5344CB8AC3E}">
        <p14:creationId xmlns:p14="http://schemas.microsoft.com/office/powerpoint/2010/main" val="2967746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acmico.org/siteimages/complaint%20b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57400"/>
            <a:ext cx="4343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Civil Law </a:t>
            </a:r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768" y="1045561"/>
            <a:ext cx="3689728" cy="830997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ysClr val="windowText" lastClr="000000"/>
                </a:solidFill>
              </a:rPr>
              <a:t>f</a:t>
            </a:r>
            <a:r>
              <a:rPr lang="en-US" sz="4800" b="1" dirty="0" smtClean="0">
                <a:solidFill>
                  <a:sysClr val="windowText" lastClr="000000"/>
                </a:solidFill>
              </a:rPr>
              <a:t>ile complaint</a:t>
            </a:r>
            <a:endParaRPr lang="en-US" sz="48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175</Words>
  <Application>Microsoft Office PowerPoint</Application>
  <PresentationFormat>On-screen Show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Criminal Law</vt:lpstr>
      <vt:lpstr>Criminal Law and Procedure</vt:lpstr>
      <vt:lpstr>Civil Law</vt:lpstr>
      <vt:lpstr>Felony</vt:lpstr>
      <vt:lpstr>Felonies in Virginia</vt:lpstr>
      <vt:lpstr>Misdemeanor</vt:lpstr>
      <vt:lpstr>Misdemeanors in Virginia</vt:lpstr>
      <vt:lpstr>Civil Law Procedure</vt:lpstr>
      <vt:lpstr>Civil Law Procedure</vt:lpstr>
      <vt:lpstr>Criminal Law Procedure</vt:lpstr>
      <vt:lpstr>Criminal Law Procedure</vt:lpstr>
      <vt:lpstr>PowerPoint Presentation</vt:lpstr>
      <vt:lpstr>PowerPoint Presentation</vt:lpstr>
      <vt:lpstr>PowerPoint Presentation</vt:lpstr>
      <vt:lpstr>Criminal Law Procedure</vt:lpstr>
      <vt:lpstr>Criminal Law Procedure</vt:lpstr>
      <vt:lpstr>Criminal Law Procedure</vt:lpstr>
      <vt:lpstr>Criminal Law Procedure</vt:lpstr>
      <vt:lpstr>Juvenile Court Procedure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Visuals</dc:title>
  <dc:creator>Pearce Dietrich</dc:creator>
  <cp:lastModifiedBy>Bill Collins</cp:lastModifiedBy>
  <cp:revision>23</cp:revision>
  <dcterms:created xsi:type="dcterms:W3CDTF">2012-09-27T11:00:57Z</dcterms:created>
  <dcterms:modified xsi:type="dcterms:W3CDTF">2015-07-30T17:49:25Z</dcterms:modified>
</cp:coreProperties>
</file>