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9" r:id="rId5"/>
    <p:sldId id="260" r:id="rId6"/>
    <p:sldId id="312" r:id="rId7"/>
    <p:sldId id="261" r:id="rId8"/>
    <p:sldId id="265" r:id="rId9"/>
    <p:sldId id="311" r:id="rId10"/>
    <p:sldId id="264" r:id="rId11"/>
    <p:sldId id="273" r:id="rId12"/>
    <p:sldId id="274" r:id="rId13"/>
    <p:sldId id="275" r:id="rId14"/>
    <p:sldId id="276" r:id="rId15"/>
    <p:sldId id="277" r:id="rId16"/>
    <p:sldId id="283" r:id="rId17"/>
    <p:sldId id="284" r:id="rId18"/>
    <p:sldId id="280" r:id="rId19"/>
    <p:sldId id="285" r:id="rId20"/>
    <p:sldId id="289" r:id="rId21"/>
    <p:sldId id="290" r:id="rId22"/>
    <p:sldId id="291" r:id="rId23"/>
    <p:sldId id="292" r:id="rId24"/>
    <p:sldId id="298" r:id="rId25"/>
    <p:sldId id="299" r:id="rId26"/>
    <p:sldId id="300" r:id="rId27"/>
    <p:sldId id="301" r:id="rId28"/>
    <p:sldId id="307" r:id="rId29"/>
    <p:sldId id="308" r:id="rId30"/>
    <p:sldId id="309" r:id="rId31"/>
    <p:sldId id="31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98B2-1C2D-48C1-A505-22D76B59330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21D-AB83-46A1-AF0C-7CDEABC6ED8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98B2-1C2D-48C1-A505-22D76B59330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21D-AB83-46A1-AF0C-7CDEABC6E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98B2-1C2D-48C1-A505-22D76B59330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21D-AB83-46A1-AF0C-7CDEABC6E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161FD-FAB6-4712-A7AD-0C0E83A50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368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1A6A-09E4-4CEE-855D-0F1A8FDEB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790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0971-0725-419B-8F78-E43317120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741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73D95-53C6-4A87-B599-FE7A6C7336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08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D13EA-20D1-487B-BB3A-D7E318301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601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EE96-70A4-4FC2-8497-41AC11F3E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87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EF912-8267-43DF-A60E-341196A0E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660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6A52F-40BA-4C4C-B82A-1CA86933E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98B2-1C2D-48C1-A505-22D76B59330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21D-AB83-46A1-AF0C-7CDEABC6E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30C26-AB19-49EC-82D2-E8143E1CE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506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8D55-5BB9-4C2F-B112-063D150008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19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B3B23-CAA3-4F37-90CE-4D507EA6B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01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0B2A0-7E5C-4D33-ABD7-A1D8AACE1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5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98B2-1C2D-48C1-A505-22D76B59330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21D-AB83-46A1-AF0C-7CDEABC6ED8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98B2-1C2D-48C1-A505-22D76B59330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21D-AB83-46A1-AF0C-7CDEABC6E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98B2-1C2D-48C1-A505-22D76B59330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21D-AB83-46A1-AF0C-7CDEABC6ED8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98B2-1C2D-48C1-A505-22D76B59330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21D-AB83-46A1-AF0C-7CDEABC6E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98B2-1C2D-48C1-A505-22D76B59330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21D-AB83-46A1-AF0C-7CDEABC6E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98B2-1C2D-48C1-A505-22D76B59330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21D-AB83-46A1-AF0C-7CDEABC6ED8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098B2-1C2D-48C1-A505-22D76B59330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821D-AB83-46A1-AF0C-7CDEABC6E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DA098B2-1C2D-48C1-A505-22D76B59330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47E821D-AB83-46A1-AF0C-7CDEABC6ED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 i="1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b="1" i="1"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795DCA-69E2-46D6-BF10-974995505713}" type="slidenum">
              <a:rPr lang="en-US" altLang="en-US" i="1"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i="1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en/5/5f/Louis_XIV_of_France.jpg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wfafi.org/laws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066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 Your Own Government Activity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9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3886200" cy="2286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smtClean="0"/>
              <a:t>Types of Authoritarian Govts.</a:t>
            </a:r>
            <a:br>
              <a:rPr lang="en-US" altLang="en-US" u="sng" smtClean="0"/>
            </a:br>
            <a:endParaRPr lang="en-US" altLang="en-US" u="sng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2514600"/>
            <a:ext cx="3962400" cy="4038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u="sng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u="sng" smtClean="0"/>
              <a:t>All have: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/>
              <a:t>One person or small group run govt.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u="sng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/>
              <a:t>Leader(s) not accountable to the people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u="sng" smtClean="0"/>
          </a:p>
        </p:txBody>
      </p:sp>
      <p:pic>
        <p:nvPicPr>
          <p:cNvPr id="34820" name="Picture 4" descr="KISH5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9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dirty="0" smtClean="0"/>
              <a:t>Monarchy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276600" cy="44958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Govt. ruled by king or queen</a:t>
            </a:r>
          </a:p>
        </p:txBody>
      </p:sp>
      <p:pic>
        <p:nvPicPr>
          <p:cNvPr id="35844" name="Picture 4" descr="422px-Louis_XIV_of_Fran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50101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267200" y="62484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Comic Sans MS" pitchFamily="66" charset="0"/>
              </a:rPr>
              <a:t>King Louis the 14</a:t>
            </a:r>
            <a:r>
              <a:rPr lang="en-US" altLang="en-US" sz="1800" baseline="30000">
                <a:solidFill>
                  <a:prstClr val="black"/>
                </a:solidFill>
                <a:latin typeface="Comic Sans MS" pitchFamily="66" charset="0"/>
              </a:rPr>
              <a:t>th</a:t>
            </a:r>
            <a:r>
              <a:rPr lang="en-US" altLang="en-US" sz="1800">
                <a:solidFill>
                  <a:prstClr val="black"/>
                </a:solidFill>
                <a:latin typeface="Comic Sans MS" pitchFamily="66" charset="0"/>
              </a:rPr>
              <a:t> of England</a:t>
            </a:r>
          </a:p>
        </p:txBody>
      </p:sp>
    </p:spTree>
    <p:extLst>
      <p:ext uri="{BB962C8B-B14F-4D97-AF65-F5344CB8AC3E}">
        <p14:creationId xmlns:p14="http://schemas.microsoft.com/office/powerpoint/2010/main" val="4238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Absolute Monarch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sz="2800" u="sng" smtClean="0"/>
              <a:t>Ruler inherits power through family &amp; has unlimited authority</a:t>
            </a:r>
          </a:p>
          <a:p>
            <a:pPr eaLnBrk="1" hangingPunct="1"/>
            <a:endParaRPr lang="en-US" altLang="en-US" sz="2800" u="sng" smtClean="0"/>
          </a:p>
        </p:txBody>
      </p:sp>
      <p:pic>
        <p:nvPicPr>
          <p:cNvPr id="36868" name="Picture 4" descr="king-mswati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30956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638800" y="621665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Comic Sans MS" pitchFamily="66" charset="0"/>
              </a:rPr>
              <a:t>King Mswati of Swaziland is an absolute monarch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457200" y="30480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0" y="2286000"/>
            <a:ext cx="4754563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400">
                <a:solidFill>
                  <a:prstClr val="black"/>
                </a:solidFill>
                <a:latin typeface="Comic Sans MS" pitchFamily="66" charset="0"/>
              </a:rPr>
              <a:t>Failure to investigate and prosecute those responsible for torture and deaths in custody and abusive policing involving the use of excessive force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1400">
              <a:solidFill>
                <a:prstClr val="black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400">
                <a:solidFill>
                  <a:prstClr val="black"/>
                </a:solidFill>
                <a:latin typeface="Comic Sans MS" pitchFamily="66" charset="0"/>
              </a:rPr>
              <a:t>Denial of the rights of freedom of association and peaceful assembly to those perceived as government critics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1400">
              <a:solidFill>
                <a:prstClr val="black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400">
                <a:solidFill>
                  <a:prstClr val="black"/>
                </a:solidFill>
                <a:latin typeface="Comic Sans MS" pitchFamily="66" charset="0"/>
              </a:rPr>
              <a:t>Undermining of the role of courts in protecting the rights of women and girls against forced marriages, including by members of the Royal Family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1400">
              <a:solidFill>
                <a:prstClr val="black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400">
                <a:solidFill>
                  <a:prstClr val="black"/>
                </a:solidFill>
                <a:latin typeface="Comic Sans MS" pitchFamily="66" charset="0"/>
              </a:rPr>
              <a:t>Failure to protect women and girls against rape and other forms of sexual violence which has contributed to Swaziland having the highest HIV prevalence in the world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1400">
              <a:solidFill>
                <a:prstClr val="black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400">
                <a:solidFill>
                  <a:prstClr val="black"/>
                </a:solidFill>
                <a:latin typeface="Comic Sans MS" pitchFamily="66" charset="0"/>
              </a:rPr>
              <a:t>Politically-motivated forced evictions without the right to effective legal redress, resulting in violation of the victims' rights to livelihood, shelter, education and health.</a:t>
            </a:r>
            <a:br>
              <a:rPr lang="en-US" altLang="en-US" sz="1400">
                <a:solidFill>
                  <a:prstClr val="black"/>
                </a:solidFill>
                <a:latin typeface="Comic Sans MS" pitchFamily="66" charset="0"/>
              </a:rPr>
            </a:br>
            <a:endParaRPr lang="en-US" altLang="en-US" sz="1400">
              <a:solidFill>
                <a:prstClr val="black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 i="1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smtClean="0"/>
              <a:t>Saudi Arabia’s Absolute Monarch </a:t>
            </a:r>
            <a:br>
              <a:rPr lang="en-US" altLang="en-US" sz="3600" smtClean="0"/>
            </a:br>
            <a:r>
              <a:rPr lang="en-US" altLang="en-US" sz="3600" smtClean="0"/>
              <a:t>Crown Prince Abdullah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54864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Bending under strong international pressure, Crown Prince Abdullah and his family, who have absolute power, are holding municipal elections – the people living in cities and towns get to elect city leaders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Women may not vote or run for office, owing to “technical difficulties”: Most Saudi women don’t have the photo IDs needed to register; there aren’t enough female officials to register those who do; and men may not register women, because the sexes are forbidden to mingle in public.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Worldwide, the royal family promotes an extreme form of Islam called Wahhabism, which considers all followers of other religions—even other Muslims—“infidels.”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smtClean="0"/>
              <a:t>In 2004, the U.S. State Department added Saudi Arabia to its list of nations in which religious liberty is severely violated. </a:t>
            </a:r>
            <a:br>
              <a:rPr lang="en-US" altLang="en-US" sz="1800" smtClean="0"/>
            </a:br>
            <a:endParaRPr lang="en-US" altLang="en-US" sz="1800" smtClean="0"/>
          </a:p>
        </p:txBody>
      </p:sp>
      <p:pic>
        <p:nvPicPr>
          <p:cNvPr id="37892" name="Picture 4" descr="Abdullah_of_Saudi_Arab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30114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3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Types of Auth. Govts., Cont’d.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Dictatorship – Rule by one person (or small group of people) who have complete control over the nation and its people</a:t>
            </a:r>
          </a:p>
        </p:txBody>
      </p:sp>
      <p:pic>
        <p:nvPicPr>
          <p:cNvPr id="38916" name="Picture 4" descr="9704_Pinoc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23812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0" y="6216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Comic Sans MS" pitchFamily="66" charset="0"/>
              </a:rPr>
              <a:t>Augusto Pinochet, former dictator of Chile</a:t>
            </a:r>
          </a:p>
        </p:txBody>
      </p:sp>
      <p:pic>
        <p:nvPicPr>
          <p:cNvPr id="38918" name="Picture 6" descr="20060710_100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44958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feljton1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2381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1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smtClean="0"/>
              <a:t>Totalitarian Govt.’s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Govt. regulates nearly every aspect of public and private life of citizens</a:t>
            </a:r>
          </a:p>
        </p:txBody>
      </p:sp>
      <p:pic>
        <p:nvPicPr>
          <p:cNvPr id="39940" name="Picture 5" descr="sta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2050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381000" y="5392738"/>
            <a:ext cx="19050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>
                <a:solidFill>
                  <a:prstClr val="black"/>
                </a:solidFill>
                <a:latin typeface="Comic Sans MS" pitchFamily="66" charset="0"/>
              </a:rPr>
              <a:t>Under Stalin’s rule – 60 million “dissidents” sent to their deaths</a:t>
            </a:r>
          </a:p>
        </p:txBody>
      </p:sp>
      <p:pic>
        <p:nvPicPr>
          <p:cNvPr id="39942" name="Picture 8" descr="hit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2201863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2743200" y="5942013"/>
            <a:ext cx="3276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>
                <a:solidFill>
                  <a:prstClr val="black"/>
                </a:solidFill>
                <a:latin typeface="Comic Sans MS" pitchFamily="66" charset="0"/>
              </a:rPr>
              <a:t>Hitler – 6 million Jews – many millions more dead in combat</a:t>
            </a:r>
          </a:p>
        </p:txBody>
      </p:sp>
      <p:pic>
        <p:nvPicPr>
          <p:cNvPr id="39944" name="Picture 10" descr="mussolini_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0"/>
            <a:ext cx="2270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6172200" y="5942013"/>
            <a:ext cx="25908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>
                <a:solidFill>
                  <a:prstClr val="black"/>
                </a:solidFill>
                <a:latin typeface="Comic Sans MS" pitchFamily="66" charset="0"/>
              </a:rPr>
              <a:t>Mussolini, fascist dictator of Italy during WWII </a:t>
            </a:r>
          </a:p>
        </p:txBody>
      </p:sp>
    </p:spTree>
    <p:extLst>
      <p:ext uri="{BB962C8B-B14F-4D97-AF65-F5344CB8AC3E}">
        <p14:creationId xmlns:p14="http://schemas.microsoft.com/office/powerpoint/2010/main" val="367140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Totalitarian Govts. Cont’d.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North Korea: Present-day totalitarian regime</a:t>
            </a:r>
          </a:p>
          <a:p>
            <a:pPr eaLnBrk="1" hangingPunct="1"/>
            <a:endParaRPr lang="en-US" altLang="en-US" u="sng" smtClean="0"/>
          </a:p>
          <a:p>
            <a:pPr eaLnBrk="1" hangingPunct="1"/>
            <a:endParaRPr lang="en-US" altLang="en-US" u="sng" smtClean="0"/>
          </a:p>
        </p:txBody>
      </p:sp>
      <p:pic>
        <p:nvPicPr>
          <p:cNvPr id="40964" name="Picture 4" descr="4977853_c29141de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31813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lineabig122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52387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5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838199"/>
            <a:ext cx="6477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prstClr val="black"/>
                </a:solidFill>
                <a:latin typeface="Comic Sans MS" pitchFamily="66" charset="0"/>
              </a:rPr>
              <a:t>The Ministry of People’s Security places spies in workplaces and neighborhoods to inform on anyone who criticizes the regime, even at home.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prstClr val="black"/>
                </a:solidFill>
                <a:latin typeface="Comic Sans MS" pitchFamily="66" charset="0"/>
              </a:rPr>
              <a:t>All radios and TV sets are fixed to receive only government stations.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prstClr val="black"/>
                </a:solidFill>
                <a:latin typeface="Comic Sans MS" pitchFamily="66" charset="0"/>
              </a:rPr>
              <a:t>Disloyalty to Kim Jong Il and his late father, Kim Il Sung, is a punishable crime: Offenses include allowing pictures of either leader to gather dust or be torn or folded.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prstClr val="black"/>
                </a:solidFill>
                <a:latin typeface="Comic Sans MS" pitchFamily="66" charset="0"/>
              </a:rPr>
              <a:t>The population is divided into “loyalty groups.” One-third belong to the “hostile class.” These people receive the worst jobs and housing and may not live in the capital, Pyongyang.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prstClr val="black"/>
                </a:solidFill>
                <a:latin typeface="Comic Sans MS" pitchFamily="66" charset="0"/>
              </a:rPr>
              <a:t>Below the hostiles are the estimated 250,000 held in prison camps, some for crimes allegedly committed by relatives. Executions often are performed in public.</a:t>
            </a:r>
            <a:br>
              <a:rPr lang="en-US" altLang="en-US" dirty="0">
                <a:solidFill>
                  <a:prstClr val="black"/>
                </a:solidFill>
                <a:latin typeface="Comic Sans MS" pitchFamily="66" charset="0"/>
              </a:rPr>
            </a:br>
            <a:endParaRPr lang="en-US" alt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457200"/>
            <a:ext cx="2514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Kim Jung Il </a:t>
            </a:r>
            <a:r>
              <a:rPr lang="en-US" sz="3200" dirty="0">
                <a:solidFill>
                  <a:prstClr val="black"/>
                </a:solidFill>
              </a:rPr>
              <a:t>North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Korea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1744562"/>
            <a:ext cx="2079721" cy="24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7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smtClean="0"/>
              <a:t>Dictatorship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Govt. controlled by one person or small group of people</a:t>
            </a:r>
          </a:p>
        </p:txBody>
      </p:sp>
      <p:pic>
        <p:nvPicPr>
          <p:cNvPr id="43012" name="Picture 6" descr="stalin-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2819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8" descr="hitler-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30194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7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smtClean="0"/>
              <a:t>Fidel Castro of Cuba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Modern-day dictator</a:t>
            </a:r>
          </a:p>
          <a:p>
            <a:pPr eaLnBrk="1" hangingPunct="1"/>
            <a:endParaRPr lang="en-US" altLang="en-US" u="sng" smtClean="0"/>
          </a:p>
          <a:p>
            <a:pPr eaLnBrk="1" hangingPunct="1"/>
            <a:endParaRPr lang="en-US" altLang="en-US" u="sng" smtClean="0"/>
          </a:p>
        </p:txBody>
      </p:sp>
      <p:pic>
        <p:nvPicPr>
          <p:cNvPr id="44036" name="Picture 5" descr="fidel%20cas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2639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080219-raul-castro-bcol-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29813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8"/>
          <p:cNvSpPr txBox="1">
            <a:spLocks noChangeArrowheads="1"/>
          </p:cNvSpPr>
          <p:nvPr/>
        </p:nvSpPr>
        <p:spPr bwMode="auto">
          <a:xfrm>
            <a:off x="914400" y="61722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>
                <a:solidFill>
                  <a:prstClr val="black"/>
                </a:solidFill>
                <a:latin typeface="Comic Sans MS" pitchFamily="66" charset="0"/>
              </a:rPr>
              <a:t>Raul Castro, Fidel’s brother</a:t>
            </a: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5257800" y="58674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>
                <a:solidFill>
                  <a:prstClr val="black"/>
                </a:solidFill>
                <a:latin typeface="Comic Sans MS" pitchFamily="66" charset="0"/>
              </a:rPr>
              <a:t>Fidel Castro, dictator of Cuba</a:t>
            </a:r>
          </a:p>
        </p:txBody>
      </p:sp>
    </p:spTree>
    <p:extLst>
      <p:ext uri="{BB962C8B-B14F-4D97-AF65-F5344CB8AC3E}">
        <p14:creationId xmlns:p14="http://schemas.microsoft.com/office/powerpoint/2010/main" val="29982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65" y="2209800"/>
            <a:ext cx="64928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569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smtClean="0"/>
              <a:t>Communist Govt.’s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411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u="sng" dirty="0" smtClean="0"/>
              <a:t>China, Cuba</a:t>
            </a:r>
          </a:p>
          <a:p>
            <a:pPr eaLnBrk="1" hangingPunct="1">
              <a:lnSpc>
                <a:spcPct val="90000"/>
              </a:lnSpc>
            </a:pPr>
            <a:endParaRPr lang="en-US" altLang="en-US" u="sng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u="sng" dirty="0" smtClean="0"/>
              <a:t>Central govt. makes all economic decisions.</a:t>
            </a:r>
          </a:p>
          <a:p>
            <a:pPr eaLnBrk="1" hangingPunct="1">
              <a:lnSpc>
                <a:spcPct val="90000"/>
              </a:lnSpc>
            </a:pPr>
            <a:endParaRPr lang="en-US" altLang="en-US" u="sng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u="sng" dirty="0" smtClean="0"/>
              <a:t>People do not decide who will govern them.</a:t>
            </a:r>
          </a:p>
        </p:txBody>
      </p:sp>
      <p:pic>
        <p:nvPicPr>
          <p:cNvPr id="45060" name="Picture 5" descr="chinese_military0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57187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9" descr="ft796nb4mj_0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457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3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3962400" cy="487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China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8229600" cy="4068763"/>
          </a:xfrm>
        </p:spPr>
        <p:txBody>
          <a:bodyPr/>
          <a:lstStyle/>
          <a:p>
            <a:pPr eaLnBrk="1" hangingPunct="1"/>
            <a:r>
              <a:rPr lang="en-US" altLang="en-US" smtClean="0"/>
              <a:t>CPC Chairman Hu Jintao</a:t>
            </a:r>
          </a:p>
        </p:txBody>
      </p:sp>
      <p:pic>
        <p:nvPicPr>
          <p:cNvPr id="46084" name="Picture 5" descr="00142235e8f9060f67fe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0351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4800600" y="152400"/>
            <a:ext cx="4343400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>
                <a:solidFill>
                  <a:prstClr val="black"/>
                </a:solidFill>
                <a:latin typeface="Comic Sans MS" pitchFamily="66" charset="0"/>
              </a:rPr>
              <a:t>Some 250,000 Chinese are serving sentences in “re-education and labor camps.”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>
                <a:solidFill>
                  <a:prstClr val="black"/>
                </a:solidFill>
                <a:latin typeface="Comic Sans MS" pitchFamily="66" charset="0"/>
              </a:rPr>
              <a:t>China executes more people than all other nations combined, often for nonviolent crimes.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>
                <a:solidFill>
                  <a:prstClr val="black"/>
                </a:solidFill>
                <a:latin typeface="Comic Sans MS" pitchFamily="66" charset="0"/>
              </a:rPr>
              <a:t>The death penalty can be given for burglary, embezzlement, counterfeiting, bribery or killing a panda.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>
                <a:solidFill>
                  <a:prstClr val="black"/>
                </a:solidFill>
                <a:latin typeface="Comic Sans MS" pitchFamily="66" charset="0"/>
              </a:rPr>
              <a:t>Hu’s government controls all media and Internet use. Defense lawyers who argue too vigorously for clients’ rights may be disbarred or imprisoned.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>
                <a:solidFill>
                  <a:prstClr val="black"/>
                </a:solidFill>
                <a:latin typeface="Comic Sans MS" pitchFamily="66" charset="0"/>
              </a:rPr>
              <a:t>If minorities (such as Tibetans) speak out for autonomy, they’re labeled “terrorists,” imprisoned and tortured.</a:t>
            </a:r>
            <a:br>
              <a:rPr lang="en-US" altLang="en-US" sz="2000">
                <a:solidFill>
                  <a:prstClr val="black"/>
                </a:solidFill>
                <a:latin typeface="Comic Sans MS" pitchFamily="66" charset="0"/>
              </a:rPr>
            </a:br>
            <a:endParaRPr lang="en-US" altLang="en-US" sz="200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46086" name="Picture 11" descr="tianan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0325"/>
            <a:ext cx="44958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3" descr="vietnam_deathpenalty_aug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smtClean="0"/>
              <a:t>Constitutional Monarchy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A.K.A. Limited Monarchy</a:t>
            </a:r>
          </a:p>
          <a:p>
            <a:pPr eaLnBrk="1" hangingPunct="1"/>
            <a:endParaRPr lang="en-US" altLang="en-US" u="sng" smtClean="0"/>
          </a:p>
          <a:p>
            <a:pPr eaLnBrk="1" hangingPunct="1"/>
            <a:r>
              <a:rPr lang="en-US" altLang="en-US" u="sng" smtClean="0"/>
              <a:t>Power of the monarch is limited by a constitution and laws.</a:t>
            </a:r>
          </a:p>
          <a:p>
            <a:pPr eaLnBrk="1" hangingPunct="1"/>
            <a:endParaRPr lang="en-US" altLang="en-US" u="sng" smtClean="0"/>
          </a:p>
          <a:p>
            <a:pPr eaLnBrk="1" hangingPunct="1"/>
            <a:endParaRPr lang="en-US" altLang="en-US" u="sng" smtClean="0"/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47108" name="Picture 4" descr="grand_duc_4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3528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514600" y="30480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209800" y="4572000"/>
            <a:ext cx="2971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1">
                <a:solidFill>
                  <a:prstClr val="black"/>
                </a:solidFill>
                <a:latin typeface="Comic Sans MS" pitchFamily="66" charset="0"/>
              </a:rPr>
              <a:t>Luxembourg, a Constitutional Monarchy under a system of Parliamentary Democracy</a:t>
            </a:r>
          </a:p>
        </p:txBody>
      </p:sp>
    </p:spTree>
    <p:extLst>
      <p:ext uri="{BB962C8B-B14F-4D97-AF65-F5344CB8AC3E}">
        <p14:creationId xmlns:p14="http://schemas.microsoft.com/office/powerpoint/2010/main" val="26064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28600"/>
            <a:ext cx="4800600" cy="563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u="sng" smtClean="0"/>
              <a:t>Autocracy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One person holds unlimited power in the govt.</a:t>
            </a:r>
          </a:p>
        </p:txBody>
      </p:sp>
      <p:pic>
        <p:nvPicPr>
          <p:cNvPr id="48132" name="Picture 4" descr="alexand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34337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676400" y="1600200"/>
            <a:ext cx="2286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Comic Sans MS" pitchFamily="66" charset="0"/>
              </a:rPr>
              <a:t>Alexander III , Russian Tzar 1881 to 1894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038600" y="1600200"/>
            <a:ext cx="5105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u="sng">
                <a:solidFill>
                  <a:prstClr val="black"/>
                </a:solidFill>
                <a:latin typeface="Comic Sans MS" pitchFamily="66" charset="0"/>
              </a:rPr>
              <a:t>2 Types:</a:t>
            </a:r>
          </a:p>
          <a:p>
            <a:pPr lvl="1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u="sng">
                <a:solidFill>
                  <a:prstClr val="black"/>
                </a:solidFill>
                <a:latin typeface="Comic Sans MS" pitchFamily="66" charset="0"/>
              </a:rPr>
              <a:t>Monarchical autocracy</a:t>
            </a:r>
          </a:p>
          <a:p>
            <a:pPr lvl="2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u="sng">
                <a:solidFill>
                  <a:prstClr val="black"/>
                </a:solidFill>
                <a:latin typeface="Comic Sans MS" pitchFamily="66" charset="0"/>
              </a:rPr>
              <a:t>Traditional absolute monarchies with a hereditary crown.</a:t>
            </a:r>
          </a:p>
          <a:p>
            <a:pPr lvl="1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u="sng">
                <a:solidFill>
                  <a:prstClr val="black"/>
                </a:solidFill>
                <a:latin typeface="Comic Sans MS" pitchFamily="66" charset="0"/>
              </a:rPr>
              <a:t>Republican autocracy</a:t>
            </a:r>
          </a:p>
          <a:p>
            <a:pPr lvl="2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u="sng">
                <a:solidFill>
                  <a:prstClr val="black"/>
                </a:solidFill>
                <a:latin typeface="Comic Sans MS" pitchFamily="66" charset="0"/>
              </a:rPr>
              <a:t>Single absolute leader who is not a monarch</a:t>
            </a:r>
            <a:r>
              <a:rPr lang="en-US" altLang="en-US" sz="2000">
                <a:solidFill>
                  <a:prstClr val="black"/>
                </a:solidFill>
                <a:latin typeface="Comic Sans MS" pitchFamily="66" charset="0"/>
              </a:rPr>
              <a:t> and does not belong to a hereditary dynasty</a:t>
            </a:r>
          </a:p>
          <a:p>
            <a:pPr lvl="2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u="sng">
                <a:solidFill>
                  <a:prstClr val="black"/>
                </a:solidFill>
                <a:latin typeface="Comic Sans MS" pitchFamily="66" charset="0"/>
              </a:rPr>
              <a:t>Usually military dictatorships or one-party states</a:t>
            </a:r>
            <a:r>
              <a:rPr lang="en-US" altLang="en-US" sz="2000">
                <a:solidFill>
                  <a:prstClr val="black"/>
                </a:solidFill>
                <a:latin typeface="Comic Sans MS" pitchFamily="66" charset="0"/>
              </a:rPr>
              <a:t> (but not all military dictatorships and one-party states are autocratic; some are oligarchies).</a:t>
            </a:r>
          </a:p>
        </p:txBody>
      </p:sp>
    </p:spTree>
    <p:extLst>
      <p:ext uri="{BB962C8B-B14F-4D97-AF65-F5344CB8AC3E}">
        <p14:creationId xmlns:p14="http://schemas.microsoft.com/office/powerpoint/2010/main" val="74107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u="sng" smtClean="0"/>
              <a:t>Theocracy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sng" smtClean="0"/>
              <a:t>Govt. where religion or faith plays a dominant role in govt.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u="sng" smtClean="0"/>
          </a:p>
          <a:p>
            <a:pPr eaLnBrk="1" hangingPunct="1"/>
            <a:endParaRPr lang="en-US" altLang="en-US" smtClean="0"/>
          </a:p>
        </p:txBody>
      </p:sp>
      <p:pic>
        <p:nvPicPr>
          <p:cNvPr id="49156" name="Picture 5" descr="Theocr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93988"/>
            <a:ext cx="55626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0" y="53340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>
                <a:solidFill>
                  <a:prstClr val="black"/>
                </a:solidFill>
                <a:latin typeface="Comic Sans MS" pitchFamily="66" charset="0"/>
              </a:rPr>
              <a:t>Grand Ayatollah Ali Khamenei</a:t>
            </a:r>
          </a:p>
        </p:txBody>
      </p:sp>
      <p:pic>
        <p:nvPicPr>
          <p:cNvPr id="49158" name="Picture 8" descr="Majd-AyatollahKhamenei1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3124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457200" y="6019800"/>
            <a:ext cx="2532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Comic Sans MS" pitchFamily="66" charset="0"/>
                <a:hlinkClick r:id="rId4"/>
              </a:rPr>
              <a:t>Iranian Religious Laws</a:t>
            </a:r>
            <a:endParaRPr lang="en-US" altLang="en-US" sz="180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86200" cy="639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smtClean="0"/>
              <a:t>Oligarchy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3733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800" u="sng" smtClean="0"/>
              <a:t>Most political power rests with a small segment of society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endParaRPr lang="en-US" altLang="en-US" u="sng" smtClean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altLang="en-US" u="sng" smtClean="0"/>
              <a:t>Usually those w/ most wealth, military strength, political influence, a certain race, etc.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u="sng" smtClean="0"/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3200400" y="6218238"/>
            <a:ext cx="56388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i="1">
                <a:solidFill>
                  <a:prstClr val="black"/>
                </a:solidFill>
                <a:latin typeface="Comic Sans MS" pitchFamily="66" charset="0"/>
              </a:rPr>
              <a:t>Until the end of apartheid, South Africa was an oligarchy – the white Afrikaners (20% of the population) were the only citizens who could vote. In effect, they controlled the other 80% of (non-white) South Africans</a:t>
            </a:r>
          </a:p>
        </p:txBody>
      </p:sp>
      <p:pic>
        <p:nvPicPr>
          <p:cNvPr id="50181" name="Picture 8" descr="mandel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03600"/>
            <a:ext cx="41148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9" descr="South%20Afric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25749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1" descr="hector-peter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152400"/>
            <a:ext cx="26558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1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30480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smtClean="0"/>
              <a:t>Democratic Govt.’s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2590800"/>
            <a:ext cx="2819400" cy="4525963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Ruled by the people, not a single leader</a:t>
            </a:r>
          </a:p>
        </p:txBody>
      </p:sp>
      <p:pic>
        <p:nvPicPr>
          <p:cNvPr id="51204" name="Picture 5" descr="2005-226C--democracy-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4400"/>
            <a:ext cx="63246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0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About 2/3 of all countries in the world have democratic govt.’s </a:t>
            </a:r>
          </a:p>
          <a:p>
            <a:pPr eaLnBrk="1" hangingPunct="1"/>
            <a:endParaRPr lang="en-US" altLang="en-US" u="sng" smtClean="0"/>
          </a:p>
          <a:p>
            <a:pPr eaLnBrk="1" hangingPunct="1"/>
            <a:endParaRPr lang="en-US" altLang="en-US" u="sng" smtClean="0"/>
          </a:p>
        </p:txBody>
      </p:sp>
      <p:pic>
        <p:nvPicPr>
          <p:cNvPr id="52227" name="Picture 3" descr="P602_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9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dirty="0" smtClean="0"/>
              <a:t>What is a Representative Democracy</a:t>
            </a:r>
            <a:r>
              <a:rPr lang="en-US" altLang="en-US" dirty="0" smtClean="0"/>
              <a:t>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5105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Voters choose a smaller group to represent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They write &amp; pass laws on behalf of the people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Source of govt. power = the people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Majority Rule: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Govt. will do what the MOST of the people want it to do</a:t>
            </a:r>
          </a:p>
        </p:txBody>
      </p:sp>
      <p:pic>
        <p:nvPicPr>
          <p:cNvPr id="54276" name="Picture 5" descr="T05484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8004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7" descr="capitol_h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dirty="0" smtClean="0"/>
              <a:t>Basics of American Democracy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Rule of Law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All citizens must obey the laws (even the president)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Limited Govt.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The govt. can only do what the people say it can do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Individual Rights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Rights the govt. cannot take from any person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u="sng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53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7533"/>
            <a:ext cx="8229600" cy="422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152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American Democracy Basics, Cont’d.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41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Consent of the governed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Citizens allow govt. to govern them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Representative Govt.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People elect govt. officials to make laws &amp; govern on their behalf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56324" name="Picture 5" descr="wvote_suffragettepro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52578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2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Part 2: Presentations</a:t>
            </a:r>
            <a:endParaRPr lang="en-US" dirty="0"/>
          </a:p>
          <a:p>
            <a:r>
              <a:rPr lang="en-US" dirty="0"/>
              <a:t>You will be presenting your country’s project to the class.  Make sure that everyone in the group takes part in the presentation.  The class will be filling out a worksheet based on your presentation so be sure that you present all the information in your brochure.</a:t>
            </a:r>
          </a:p>
        </p:txBody>
      </p:sp>
    </p:spTree>
    <p:extLst>
      <p:ext uri="{BB962C8B-B14F-4D97-AF65-F5344CB8AC3E}">
        <p14:creationId xmlns:p14="http://schemas.microsoft.com/office/powerpoint/2010/main" val="55946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 slide and define each of the following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Verdana"/>
                <a:ea typeface="Times New Roman"/>
              </a:rPr>
              <a:t>Oligarchy</a:t>
            </a:r>
            <a:endParaRPr lang="en-US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Verdana"/>
                <a:ea typeface="Times New Roman"/>
              </a:rPr>
              <a:t>Absolute Monarchy</a:t>
            </a:r>
            <a:endParaRPr lang="en-US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Verdana"/>
                <a:ea typeface="Times New Roman"/>
              </a:rPr>
              <a:t>Totalitarian (a type of dictatorship)</a:t>
            </a:r>
            <a:endParaRPr lang="en-US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Verdana"/>
                <a:ea typeface="Times New Roman"/>
              </a:rPr>
              <a:t>Direct Democracy</a:t>
            </a:r>
            <a:endParaRPr lang="en-US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Verdana"/>
                <a:ea typeface="Times New Roman"/>
              </a:rPr>
              <a:t>Representative Democracy</a:t>
            </a:r>
            <a:endParaRPr lang="en-US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Verdana"/>
                <a:ea typeface="Times New Roman"/>
              </a:rPr>
              <a:t>Dictatorship</a:t>
            </a:r>
            <a:endParaRPr lang="en-US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Verdana"/>
                <a:ea typeface="Times New Roman"/>
              </a:rPr>
              <a:t>Theocracy</a:t>
            </a:r>
            <a:endParaRPr lang="en-US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Verdana"/>
                <a:ea typeface="Times New Roman"/>
              </a:rPr>
              <a:t>Constitutional Monarchy</a:t>
            </a:r>
            <a:endParaRPr lang="en-US" dirty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Verdana"/>
                <a:ea typeface="Times New Roman"/>
              </a:rPr>
              <a:t> </a:t>
            </a:r>
            <a:endParaRPr lang="en-US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2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Team/Peer Assessment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61343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58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/>
              <a:t>What are the Different Types of Government?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No two governments are alike.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They are shaped by their country’s unique history, culture, politics, and economy.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2 Broad Categories of Government: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Authoritarian-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Democratic-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u="sng" dirty="0" smtClean="0"/>
          </a:p>
        </p:txBody>
      </p:sp>
    </p:spTree>
    <p:extLst>
      <p:ext uri="{BB962C8B-B14F-4D97-AF65-F5344CB8AC3E}">
        <p14:creationId xmlns:p14="http://schemas.microsoft.com/office/powerpoint/2010/main" val="24833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pc="0" dirty="0">
                <a:solidFill>
                  <a:prstClr val="black"/>
                </a:solidFill>
                <a:ea typeface="+mn-ea"/>
                <a:cs typeface="+mn-cs"/>
              </a:rPr>
              <a:t>2 Broad Categories of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prstClr val="black"/>
                </a:solidFill>
              </a:rPr>
              <a:t>Authoritarian</a:t>
            </a:r>
          </a:p>
          <a:p>
            <a:r>
              <a:rPr lang="en-US" sz="3600" dirty="0"/>
              <a:t>One ruler or a small group of </a:t>
            </a:r>
            <a:r>
              <a:rPr lang="en-US" sz="3600" dirty="0" smtClean="0"/>
              <a:t>leaders</a:t>
            </a:r>
          </a:p>
          <a:p>
            <a:r>
              <a:rPr lang="en-US" altLang="en-US" sz="3600" dirty="0">
                <a:solidFill>
                  <a:prstClr val="black"/>
                </a:solidFill>
              </a:rPr>
              <a:t>citizens do not have any voice in how they are ruled</a:t>
            </a:r>
            <a:endParaRPr lang="en-US" altLang="en-US" sz="36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71830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 smtClean="0">
                <a:solidFill>
                  <a:prstClr val="black"/>
                </a:solidFill>
              </a:rPr>
              <a:t>Democratic</a:t>
            </a:r>
          </a:p>
          <a:p>
            <a:pPr marL="0" indent="0">
              <a:buNone/>
            </a:pPr>
            <a:r>
              <a:rPr lang="en-US" dirty="0"/>
              <a:t>government that gives </a:t>
            </a:r>
            <a:r>
              <a:rPr lang="en-US" dirty="0" smtClean="0"/>
              <a:t>power </a:t>
            </a:r>
            <a:r>
              <a:rPr lang="en-US" dirty="0"/>
              <a:t>to the </a:t>
            </a:r>
            <a:r>
              <a:rPr lang="en-US" dirty="0" smtClean="0"/>
              <a:t>people</a:t>
            </a:r>
          </a:p>
          <a:p>
            <a:pPr marL="0" indent="0">
              <a:buNone/>
            </a:pPr>
            <a:r>
              <a:rPr lang="en-US" dirty="0" smtClean="0"/>
              <a:t>are </a:t>
            </a:r>
            <a:r>
              <a:rPr lang="en-US" dirty="0"/>
              <a:t>based on "rule of law</a:t>
            </a:r>
            <a:r>
              <a:rPr lang="en-US" dirty="0" smtClean="0"/>
              <a:t>.“</a:t>
            </a:r>
          </a:p>
          <a:p>
            <a:pPr marL="0" indent="0">
              <a:buNone/>
            </a:pPr>
            <a:r>
              <a:rPr lang="en-US" dirty="0" smtClean="0"/>
              <a:t>Have free and fair elections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4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3581400" cy="944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smtClean="0"/>
              <a:t>Anarchy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No govt. </a:t>
            </a:r>
          </a:p>
          <a:p>
            <a:pPr eaLnBrk="1" hangingPunct="1"/>
            <a:endParaRPr lang="en-US" altLang="en-US" u="sng" smtClean="0"/>
          </a:p>
          <a:p>
            <a:pPr eaLnBrk="1" hangingPunct="1"/>
            <a:r>
              <a:rPr lang="en-US" altLang="en-US" u="sng" smtClean="0"/>
              <a:t>No laws</a:t>
            </a:r>
          </a:p>
        </p:txBody>
      </p:sp>
      <p:pic>
        <p:nvPicPr>
          <p:cNvPr id="33796" name="Picture 11" descr="Bangladesh-campus-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47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3" descr="anarc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5334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1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67</TotalTime>
  <Words>1239</Words>
  <Application>Microsoft Office PowerPoint</Application>
  <PresentationFormat>On-screen Show (4:3)</PresentationFormat>
  <Paragraphs>157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Clarity</vt:lpstr>
      <vt:lpstr>1_Clarity</vt:lpstr>
      <vt:lpstr> </vt:lpstr>
      <vt:lpstr>Class Assignment</vt:lpstr>
      <vt:lpstr>Project</vt:lpstr>
      <vt:lpstr>Presentations</vt:lpstr>
      <vt:lpstr>Create a slide and define each of the following terms</vt:lpstr>
      <vt:lpstr>Team/Peer Assessment</vt:lpstr>
      <vt:lpstr>What are the Different Types of Government?</vt:lpstr>
      <vt:lpstr>2 Broad Categories of Government</vt:lpstr>
      <vt:lpstr>Anarchy</vt:lpstr>
      <vt:lpstr>Types of Authoritarian Govts. </vt:lpstr>
      <vt:lpstr>Monarchy</vt:lpstr>
      <vt:lpstr>Absolute Monarch</vt:lpstr>
      <vt:lpstr>Saudi Arabia’s Absolute Monarch  Crown Prince Abdullah</vt:lpstr>
      <vt:lpstr>Types of Auth. Govts., Cont’d.</vt:lpstr>
      <vt:lpstr>Totalitarian Govt.’s</vt:lpstr>
      <vt:lpstr>Totalitarian Govts. Cont’d.</vt:lpstr>
      <vt:lpstr>PowerPoint Presentation</vt:lpstr>
      <vt:lpstr>Dictatorship</vt:lpstr>
      <vt:lpstr>Fidel Castro of Cuba</vt:lpstr>
      <vt:lpstr>Communist Govt.’s</vt:lpstr>
      <vt:lpstr>China</vt:lpstr>
      <vt:lpstr>Constitutional Monarchy</vt:lpstr>
      <vt:lpstr>Autocracy</vt:lpstr>
      <vt:lpstr>Theocracy</vt:lpstr>
      <vt:lpstr>Oligarchy</vt:lpstr>
      <vt:lpstr>Democratic Govt.’s</vt:lpstr>
      <vt:lpstr>PowerPoint Presentation</vt:lpstr>
      <vt:lpstr>What is a Representative Democracy?</vt:lpstr>
      <vt:lpstr>Basics of American Democracy</vt:lpstr>
      <vt:lpstr>American Democracy Basics, Cont’d.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Bill Collins</dc:creator>
  <cp:lastModifiedBy>Bill Collins</cp:lastModifiedBy>
  <cp:revision>10</cp:revision>
  <dcterms:created xsi:type="dcterms:W3CDTF">2015-08-07T21:48:24Z</dcterms:created>
  <dcterms:modified xsi:type="dcterms:W3CDTF">2015-08-07T23:06:36Z</dcterms:modified>
</cp:coreProperties>
</file>