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4" r:id="rId4"/>
    <p:sldId id="265" r:id="rId5"/>
    <p:sldId id="266" r:id="rId6"/>
    <p:sldId id="267" r:id="rId7"/>
    <p:sldId id="271" r:id="rId8"/>
    <p:sldId id="272" r:id="rId9"/>
    <p:sldId id="268" r:id="rId10"/>
    <p:sldId id="269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>
      <p:cViewPr>
        <p:scale>
          <a:sx n="115" d="100"/>
          <a:sy n="115" d="100"/>
        </p:scale>
        <p:origin x="-88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2AFD-93E6-4B71-BA80-8421477E1EF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363DE-EC60-432E-8679-76D1E44E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3DE05-EA7E-4B49-80B2-23A8F1FF4E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EBC4-8144-4726-9245-6DC05C61F5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162E6-2E21-46D3-A382-0DFE28E799C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8153400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303" y="228600"/>
            <a:ext cx="410619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6302" y="228600"/>
            <a:ext cx="4106197" cy="22097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303" y="2438400"/>
            <a:ext cx="8182897" cy="2133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62000"/>
            <a:ext cx="815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1051" y="5562600"/>
            <a:ext cx="815340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98357" y="152400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Legislative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"/>
            <a:ext cx="200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Executive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 flipH="1">
            <a:off x="-931107" y="12753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National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-931107" y="31041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State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931107" y="5241093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Local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572000"/>
            <a:ext cx="105714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county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01370" y="5562600"/>
            <a:ext cx="14378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ity/town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8384" y="824805"/>
            <a:ext cx="4014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Congress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representatives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430" y="2667000"/>
            <a:ext cx="3242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Assembly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delegates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830" y="4749225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Board of Supervisors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79310" y="5823912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Council</a:t>
            </a:r>
            <a:endParaRPr lang="en-US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013146" y="847664"/>
            <a:ext cx="24544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President</a:t>
            </a:r>
          </a:p>
          <a:p>
            <a:r>
              <a:rPr lang="en-US" sz="2800" dirty="0" smtClean="0"/>
              <a:t>- Vice President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9849" y="2659974"/>
            <a:ext cx="2192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Governor</a:t>
            </a:r>
          </a:p>
          <a:p>
            <a:r>
              <a:rPr lang="en-US" sz="2800" dirty="0" smtClean="0"/>
              <a:t>- Lt. Governor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3079" y="4572000"/>
            <a:ext cx="1709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Manager</a:t>
            </a:r>
          </a:p>
          <a:p>
            <a:r>
              <a:rPr lang="en-US" sz="2800" dirty="0" smtClean="0"/>
              <a:t>- hired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3559" y="5739825"/>
            <a:ext cx="1294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Mayor</a:t>
            </a:r>
          </a:p>
        </p:txBody>
      </p:sp>
      <p:pic>
        <p:nvPicPr>
          <p:cNvPr id="2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1947" y="5486400"/>
            <a:ext cx="440554" cy="12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792278" y="5485847"/>
            <a:ext cx="1755631" cy="1260900"/>
            <a:chOff x="2792278" y="5485847"/>
            <a:chExt cx="1755631" cy="1260900"/>
          </a:xfrm>
        </p:grpSpPr>
        <p:pic>
          <p:nvPicPr>
            <p:cNvPr id="24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2278" y="5485850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2832" y="5485849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386" y="5485848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07355" y="5485847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4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pearce.dietrich\AppData\Local\Microsoft\Windows\Temporary Internet Files\Content.IE5\06CF0GFN\MM90028673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068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Executive Branch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Grants pardons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600" dirty="0" smtClean="0"/>
              <a:t>Administers Bureaucracy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33500"/>
            <a:ext cx="25908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2" y="4680615"/>
            <a:ext cx="4953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97325"/>
            <a:ext cx="3009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Governor’s Chief Jobs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123931"/>
              </p:ext>
            </p:extLst>
          </p:nvPr>
        </p:nvGraphicFramePr>
        <p:xfrm>
          <a:off x="152400" y="1600200"/>
          <a:ext cx="6324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096"/>
                <a:gridCol w="3442504"/>
              </a:tblGrid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Chief of State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Leader of the State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Chief Legislator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Proposes &amp;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</a:rPr>
                        <a:t> Signs Laws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Chief Administrator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Makes sure Va. is working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Party Chief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Head of his political party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Commander-in-chief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Head of the Va. Nat’l Guard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5" name="Picture 5" descr="C:\Users\pearce.dietrich\AppData\Local\Microsoft\Windows\Temporary Internet Files\Content.IE5\XGUPKU26\MC9004377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18827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9" descr="http://t1.gstatic.com/images?q=tbn:ANd9GcTyZnEJRRMpjwniCLpoaKLpjZ3IN8ArO13Z7tmDsHyBQk4bUh6xTrnRg_uX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1295400"/>
            <a:ext cx="13747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" descr="C:\Users\pearce.dietrich\AppData\Local\Microsoft\Windows\Temporary Internet Files\Content.IE5\YGMW8CS2\MC9000566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14986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276600"/>
            <a:ext cx="127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3" descr="C:\Users\pearce.dietrich\AppData\Local\Microsoft\Windows\Temporary Internet Files\Content.IE5\YGMW8CS2\MP900414114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181600"/>
            <a:ext cx="739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2209800" y="2506662"/>
            <a:ext cx="609600" cy="5238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590800" y="5105400"/>
            <a:ext cx="609600" cy="5238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Comic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comic that:</a:t>
            </a:r>
          </a:p>
          <a:p>
            <a:pPr lvl="1"/>
            <a:r>
              <a:rPr lang="en-US" sz="3200" dirty="0" smtClean="0"/>
              <a:t>explains the jobs of the </a:t>
            </a:r>
            <a:r>
              <a:rPr lang="en-US" sz="3200" dirty="0" smtClean="0">
                <a:solidFill>
                  <a:srgbClr val="FFFF00"/>
                </a:solidFill>
              </a:rPr>
              <a:t>State Legislative Branch </a:t>
            </a:r>
            <a:r>
              <a:rPr lang="en-US" sz="3200" dirty="0" smtClean="0"/>
              <a:t>(general assembly) and the </a:t>
            </a:r>
            <a:r>
              <a:rPr lang="en-US" sz="3200" dirty="0" smtClean="0">
                <a:solidFill>
                  <a:srgbClr val="FFFF00"/>
                </a:solidFill>
              </a:rPr>
              <a:t>State Executive branch </a:t>
            </a:r>
            <a:r>
              <a:rPr lang="en-US" sz="3200" dirty="0" smtClean="0"/>
              <a:t>(governor)</a:t>
            </a:r>
          </a:p>
          <a:p>
            <a:pPr lvl="1"/>
            <a:r>
              <a:rPr lang="en-US" sz="3200" dirty="0" smtClean="0"/>
              <a:t>Your pictures must relate to the government job you are explaining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10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5050" y="381000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050" y="1981200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050" y="3581400"/>
            <a:ext cx="4248150" cy="1752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5479366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3450" y="5479366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581400" y="5181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043714" y="5181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200525" y="3276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200525" y="1698170"/>
            <a:ext cx="457200" cy="359229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5479366"/>
            <a:ext cx="316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General District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479366"/>
            <a:ext cx="3105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Juvenile &amp;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Dom. Relations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4079" y="3582769"/>
            <a:ext cx="141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Circuit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5050" y="1982569"/>
            <a:ext cx="396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</a:rPr>
              <a:t> Court of Appeals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5050" y="391440"/>
            <a:ext cx="364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</a:rPr>
              <a:t> Supreme Court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9569" y="6128435"/>
            <a:ext cx="12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9637" y="6135469"/>
            <a:ext cx="12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4057471"/>
            <a:ext cx="1289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&amp;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</a:rPr>
              <a:t>Jury</a:t>
            </a:r>
            <a:endParaRPr lang="en-US" sz="3600" b="1" dirty="0">
              <a:solidFill>
                <a:srgbClr val="99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630269"/>
            <a:ext cx="146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1028700"/>
            <a:ext cx="1649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Justices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50" y="5936566"/>
            <a:ext cx="2165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-misdemeanors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-civil case (lo $)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50" y="52885"/>
            <a:ext cx="1816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Virginia</a:t>
            </a:r>
          </a:p>
          <a:p>
            <a:pPr algn="ctr"/>
            <a:r>
              <a:rPr lang="en-US" sz="4000" b="1" dirty="0" smtClean="0"/>
              <a:t>Courts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34079" y="4045803"/>
            <a:ext cx="2132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-felonies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-civil case (hi $)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5050" y="2537935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8487" y="914659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-limited-original</a:t>
            </a:r>
            <a:endParaRPr lang="en-US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Branches of Gov’t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7975" y="1401097"/>
            <a:ext cx="8153400" cy="44958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 Legislative</a:t>
            </a:r>
          </a:p>
          <a:p>
            <a:pPr lvl="1" eaLnBrk="1" hangingPunct="1"/>
            <a:r>
              <a:rPr lang="en-US" sz="3200" dirty="0" smtClean="0"/>
              <a:t> Make laws</a:t>
            </a:r>
          </a:p>
          <a:p>
            <a:pPr eaLnBrk="1" hangingPunct="1"/>
            <a:r>
              <a:rPr lang="en-US" sz="4800" dirty="0" smtClean="0"/>
              <a:t> Executive</a:t>
            </a:r>
          </a:p>
          <a:p>
            <a:pPr lvl="1" eaLnBrk="1" hangingPunct="1"/>
            <a:r>
              <a:rPr lang="en-US" sz="3200" dirty="0" smtClean="0"/>
              <a:t> Enforce laws</a:t>
            </a:r>
          </a:p>
          <a:p>
            <a:pPr eaLnBrk="1" hangingPunct="1"/>
            <a:r>
              <a:rPr lang="en-US" sz="4800" dirty="0" smtClean="0"/>
              <a:t> Judicial</a:t>
            </a:r>
          </a:p>
          <a:p>
            <a:pPr lvl="1" eaLnBrk="1" hangingPunct="1"/>
            <a:r>
              <a:rPr lang="en-US" sz="3200" dirty="0" smtClean="0"/>
              <a:t> Interpret laws</a:t>
            </a:r>
          </a:p>
        </p:txBody>
      </p:sp>
      <p:pic>
        <p:nvPicPr>
          <p:cNvPr id="16388" name="Picture 2" descr="C:\Users\pearce.dietrich\AppData\Local\Microsoft\Windows\Temporary Internet Files\Content.IE5\06CF0GFN\MC9000189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14800"/>
            <a:ext cx="179546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pearce.dietrich\AppData\Local\Microsoft\Windows\Temporary Internet Files\Content.IE5\XGUPKU26\MC9001495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600200"/>
            <a:ext cx="322103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/>
          <a:srcRect t="8400"/>
          <a:stretch>
            <a:fillRect/>
          </a:stretch>
        </p:blipFill>
        <p:spPr bwMode="auto">
          <a:xfrm>
            <a:off x="5029200" y="3581400"/>
            <a:ext cx="1828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152400" y="1371600"/>
            <a:ext cx="707923" cy="791497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526" y="4366746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Delegates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17656" y="4112826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o</a:t>
            </a:r>
            <a:r>
              <a:rPr lang="en-US" sz="1050" b="1" dirty="0" smtClean="0">
                <a:solidFill>
                  <a:schemeClr val="bg1"/>
                </a:solidFill>
              </a:rPr>
              <a:t>f Virginia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29050" y="1273097"/>
            <a:ext cx="5314950" cy="3352801"/>
            <a:chOff x="-590677" y="2709862"/>
            <a:chExt cx="5314950" cy="3352801"/>
          </a:xfrm>
        </p:grpSpPr>
        <p:grpSp>
          <p:nvGrpSpPr>
            <p:cNvPr id="14" name="Group 13"/>
            <p:cNvGrpSpPr/>
            <p:nvPr/>
          </p:nvGrpSpPr>
          <p:grpSpPr>
            <a:xfrm>
              <a:off x="-590677" y="2709862"/>
              <a:ext cx="5314950" cy="3352801"/>
              <a:chOff x="3865336" y="1275555"/>
              <a:chExt cx="5314950" cy="33528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865336" y="1275555"/>
                <a:ext cx="5314950" cy="3352801"/>
                <a:chOff x="3865336" y="1275555"/>
                <a:chExt cx="5314950" cy="3352801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65336" y="1275555"/>
                  <a:ext cx="5314950" cy="3352801"/>
                  <a:chOff x="3865336" y="1275555"/>
                  <a:chExt cx="5314950" cy="335280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3865336" y="1275555"/>
                    <a:ext cx="5314950" cy="3352801"/>
                    <a:chOff x="3865336" y="1275555"/>
                    <a:chExt cx="5314950" cy="3352801"/>
                  </a:xfrm>
                </p:grpSpPr>
                <p:grpSp>
                  <p:nvGrpSpPr>
                    <p:cNvPr id="2" name="Group 1"/>
                    <p:cNvGrpSpPr/>
                    <p:nvPr/>
                  </p:nvGrpSpPr>
                  <p:grpSpPr>
                    <a:xfrm>
                      <a:off x="3865336" y="1275555"/>
                      <a:ext cx="5314950" cy="3352801"/>
                      <a:chOff x="3865336" y="1275555"/>
                      <a:chExt cx="5314950" cy="3352801"/>
                    </a:xfrm>
                  </p:grpSpPr>
                  <p:pic>
                    <p:nvPicPr>
                      <p:cNvPr id="1026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36" y="1275555"/>
                        <a:ext cx="5314950" cy="3352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9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4419600" y="3581401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5899149" y="3910012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12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6847682" y="3986212"/>
                      <a:ext cx="685799" cy="1523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3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6838158" y="3814760"/>
                      <a:ext cx="238918" cy="1523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15" name="Picture 2" descr="http://www.rightsofthepeople.com/education/government_for_kids/images/icons/branches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84" t="7360" r="80355" b="81479"/>
                  <a:stretch/>
                </p:blipFill>
                <p:spPr bwMode="auto">
                  <a:xfrm>
                    <a:off x="3886200" y="4419600"/>
                    <a:ext cx="914400" cy="152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4135289" y="3491299"/>
                  <a:ext cx="13306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General Assembly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922963" y="3859253"/>
                <a:ext cx="7152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bg1"/>
                    </a:solidFill>
                  </a:rPr>
                  <a:t>Governor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94408" y="3733800"/>
                <a:ext cx="71526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Lt.</a:t>
                </a:r>
              </a:p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Governor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-477238" y="5791200"/>
              <a:ext cx="7360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</a:rPr>
                <a:t>Delegates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849914" y="1767348"/>
            <a:ext cx="1788886" cy="28610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Types of Powers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6600" dirty="0" smtClean="0">
                <a:solidFill>
                  <a:schemeClr val="tx2"/>
                </a:solidFill>
              </a:rPr>
              <a:t>Enumerated</a:t>
            </a:r>
          </a:p>
          <a:p>
            <a:pPr eaLnBrk="1" hangingPunct="1"/>
            <a:r>
              <a:rPr lang="en-US" sz="6600" dirty="0" smtClean="0">
                <a:solidFill>
                  <a:schemeClr val="tx2"/>
                </a:solidFill>
              </a:rPr>
              <a:t>Implied</a:t>
            </a:r>
          </a:p>
          <a:p>
            <a:pPr eaLnBrk="1" hangingPunct="1"/>
            <a:r>
              <a:rPr lang="en-US" sz="6600" dirty="0" smtClean="0">
                <a:solidFill>
                  <a:schemeClr val="tx2"/>
                </a:solidFill>
              </a:rPr>
              <a:t>Concurrent</a:t>
            </a:r>
          </a:p>
          <a:p>
            <a:pPr eaLnBrk="1" hangingPunct="1"/>
            <a:r>
              <a:rPr lang="en-US" sz="6600" dirty="0" smtClean="0">
                <a:solidFill>
                  <a:schemeClr val="tx2"/>
                </a:solidFill>
              </a:rPr>
              <a:t>Reserved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1268" name="Picture 2" descr="C:\Documents and Settings\Owner\Local Settings\Temporary Internet Files\Content.IE5\PFUQ1QAJ\MC9000885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371600"/>
            <a:ext cx="11350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5181600" y="2743200"/>
            <a:ext cx="1600200" cy="1600200"/>
            <a:chOff x="5181600" y="2743200"/>
            <a:chExt cx="1600200" cy="1600200"/>
          </a:xfrm>
        </p:grpSpPr>
        <p:pic>
          <p:nvPicPr>
            <p:cNvPr id="11269" name="Picture 2" descr="C:\Documents and Settings\Owner\Local Settings\Temporary Internet Files\Content.IE5\PFUQ1QAJ\MC90008856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2743200"/>
              <a:ext cx="1135063" cy="141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5181600" y="2743200"/>
              <a:ext cx="1600200" cy="1600200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endCxn id="7" idx="5"/>
            </p:cNvCxnSpPr>
            <p:nvPr/>
          </p:nvCxnSpPr>
          <p:spPr>
            <a:xfrm>
              <a:off x="5410200" y="2971800"/>
              <a:ext cx="1136650" cy="11366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3" descr="C:\Documents and Settings\Owner\Local Settings\Temporary Internet Files\Content.IE5\6ANVOEJI\MC9001411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733800"/>
            <a:ext cx="173831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5" cstate="print"/>
          <a:srcRect l="23685" t="19778" r="23685" b="19778"/>
          <a:stretch>
            <a:fillRect/>
          </a:stretch>
        </p:blipFill>
        <p:spPr bwMode="auto">
          <a:xfrm>
            <a:off x="5638800" y="472440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4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Legislative Branch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6600" dirty="0" smtClean="0"/>
              <a:t>Make Laws</a:t>
            </a:r>
          </a:p>
          <a:p>
            <a:pPr eaLnBrk="1" hangingPunct="1">
              <a:buFont typeface="Wingdings" pitchFamily="2" charset="2"/>
              <a:buNone/>
            </a:pPr>
            <a:endParaRPr lang="en-US" sz="6600" dirty="0" smtClean="0"/>
          </a:p>
          <a:p>
            <a:pPr eaLnBrk="1" hangingPunct="1"/>
            <a:r>
              <a:rPr lang="en-US" sz="6600" dirty="0" smtClean="0"/>
              <a:t>Approve budget</a:t>
            </a:r>
          </a:p>
        </p:txBody>
      </p:sp>
      <p:pic>
        <p:nvPicPr>
          <p:cNvPr id="20484" name="Picture 2" descr="C:\Users\pearce.dietrich\AppData\Local\Microsoft\Windows\Temporary Internet Files\Content.IE5\YGMW8CS2\MC9000885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725613"/>
            <a:ext cx="1524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pearce.dietrich\AppData\Local\Microsoft\Windows\Temporary Internet Files\Content.IE5\XGUPKU26\MP9102210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563" y="5105400"/>
            <a:ext cx="10366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pearce.dietrich\AppData\Local\Microsoft\Windows\Temporary Internet Files\Content.IE5\YGMW8CS2\MC9004415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19650"/>
            <a:ext cx="2057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5855110"/>
            <a:ext cx="4328429" cy="58477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</a:rPr>
              <a:t>Bienniel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: Every 2 years 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Legislative Branch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531225" cy="449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FF00"/>
                </a:solidFill>
              </a:rPr>
              <a:t>Elect </a:t>
            </a:r>
            <a:r>
              <a:rPr lang="en-US" sz="4000" dirty="0" smtClean="0"/>
              <a:t>Judges or Head Commissions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1515" name="Picture 13" descr="C:\Users\pearce.dietrich\AppData\Local\Microsoft\Windows\Temporary Internet Files\Content.IE5\XGUPKU26\MC900056643[1].wmf"/>
          <p:cNvPicPr>
            <a:picLocks noChangeAspect="1" noChangeArrowheads="1"/>
          </p:cNvPicPr>
          <p:nvPr/>
        </p:nvPicPr>
        <p:blipFill>
          <a:blip r:embed="rId2" cstate="print"/>
          <a:srcRect b="10345"/>
          <a:stretch>
            <a:fillRect/>
          </a:stretch>
        </p:blipFill>
        <p:spPr bwMode="auto">
          <a:xfrm>
            <a:off x="914400" y="2895599"/>
            <a:ext cx="3810000" cy="275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4" descr="C:\Users\pearce.dietrich\AppData\Local\Microsoft\Windows\Temporary Internet Files\Content.IE5\06CF0GFN\MC9003013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05400"/>
            <a:ext cx="13566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C:\Users\pearce.dietrich\AppData\Local\Microsoft\Windows\Temporary Internet Files\Content.IE5\YGMW8CS2\MM90039569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19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1" descr="C:\Users\pearce.dietrich\AppData\Local\Microsoft\Windows\Temporary Internet Files\Content.IE5\47MCSFAJ\MC90005675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209800" cy="179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4800600" y="41910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Branches of Gov’t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7975" y="1401097"/>
            <a:ext cx="8153400" cy="44958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 Legislative</a:t>
            </a:r>
          </a:p>
          <a:p>
            <a:pPr lvl="1" eaLnBrk="1" hangingPunct="1"/>
            <a:r>
              <a:rPr lang="en-US" sz="3200" dirty="0" smtClean="0"/>
              <a:t> Make laws</a:t>
            </a:r>
          </a:p>
          <a:p>
            <a:pPr eaLnBrk="1" hangingPunct="1"/>
            <a:r>
              <a:rPr lang="en-US" sz="4800" dirty="0" smtClean="0"/>
              <a:t> Executive</a:t>
            </a:r>
          </a:p>
          <a:p>
            <a:pPr lvl="1" eaLnBrk="1" hangingPunct="1"/>
            <a:r>
              <a:rPr lang="en-US" sz="3200" dirty="0" smtClean="0"/>
              <a:t> Enforce laws</a:t>
            </a:r>
          </a:p>
          <a:p>
            <a:pPr eaLnBrk="1" hangingPunct="1"/>
            <a:r>
              <a:rPr lang="en-US" sz="4800" dirty="0" smtClean="0"/>
              <a:t> Judicial</a:t>
            </a:r>
          </a:p>
          <a:p>
            <a:pPr lvl="1" eaLnBrk="1" hangingPunct="1"/>
            <a:r>
              <a:rPr lang="en-US" sz="3200" dirty="0" smtClean="0"/>
              <a:t> Interpret laws</a:t>
            </a:r>
          </a:p>
        </p:txBody>
      </p:sp>
      <p:pic>
        <p:nvPicPr>
          <p:cNvPr id="16388" name="Picture 2" descr="C:\Users\pearce.dietrich\AppData\Local\Microsoft\Windows\Temporary Internet Files\Content.IE5\06CF0GFN\MC9000189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14800"/>
            <a:ext cx="179546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pearce.dietrich\AppData\Local\Microsoft\Windows\Temporary Internet Files\Content.IE5\XGUPKU26\MC9001495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600200"/>
            <a:ext cx="322103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152400" y="2789903"/>
            <a:ext cx="707923" cy="791497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526" y="4366746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Delegates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17656" y="4112826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o</a:t>
            </a:r>
            <a:r>
              <a:rPr lang="en-US" sz="1050" b="1" dirty="0" smtClean="0">
                <a:solidFill>
                  <a:schemeClr val="bg1"/>
                </a:solidFill>
              </a:rPr>
              <a:t>f Virginia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29050" y="1273097"/>
            <a:ext cx="5314950" cy="3352801"/>
            <a:chOff x="-590677" y="2709862"/>
            <a:chExt cx="5314950" cy="3352801"/>
          </a:xfrm>
        </p:grpSpPr>
        <p:grpSp>
          <p:nvGrpSpPr>
            <p:cNvPr id="14" name="Group 13"/>
            <p:cNvGrpSpPr/>
            <p:nvPr/>
          </p:nvGrpSpPr>
          <p:grpSpPr>
            <a:xfrm>
              <a:off x="-590677" y="2709862"/>
              <a:ext cx="5314950" cy="3352801"/>
              <a:chOff x="3865336" y="1275555"/>
              <a:chExt cx="5314950" cy="33528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865336" y="1275555"/>
                <a:ext cx="5314950" cy="3352801"/>
                <a:chOff x="3865336" y="1275555"/>
                <a:chExt cx="5314950" cy="3352801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65336" y="1275555"/>
                  <a:ext cx="5314950" cy="3352801"/>
                  <a:chOff x="3865336" y="1275555"/>
                  <a:chExt cx="5314950" cy="335280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3865336" y="1275555"/>
                    <a:ext cx="5314950" cy="3352801"/>
                    <a:chOff x="3865336" y="1275555"/>
                    <a:chExt cx="5314950" cy="3352801"/>
                  </a:xfrm>
                </p:grpSpPr>
                <p:grpSp>
                  <p:nvGrpSpPr>
                    <p:cNvPr id="2" name="Group 1"/>
                    <p:cNvGrpSpPr/>
                    <p:nvPr/>
                  </p:nvGrpSpPr>
                  <p:grpSpPr>
                    <a:xfrm>
                      <a:off x="3865336" y="1275555"/>
                      <a:ext cx="5314950" cy="3352801"/>
                      <a:chOff x="3865336" y="1275555"/>
                      <a:chExt cx="5314950" cy="3352801"/>
                    </a:xfrm>
                  </p:grpSpPr>
                  <p:pic>
                    <p:nvPicPr>
                      <p:cNvPr id="1026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36" y="1275555"/>
                        <a:ext cx="5314950" cy="3352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9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4419600" y="3581401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5899149" y="3910012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12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6847682" y="3986212"/>
                      <a:ext cx="685799" cy="1523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3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6838158" y="3814760"/>
                      <a:ext cx="238918" cy="1523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15" name="Picture 2" descr="http://www.rightsofthepeople.com/education/government_for_kids/images/icons/branches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84" t="7360" r="80355" b="81479"/>
                  <a:stretch/>
                </p:blipFill>
                <p:spPr bwMode="auto">
                  <a:xfrm>
                    <a:off x="3886200" y="4419600"/>
                    <a:ext cx="914400" cy="152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4135289" y="3491299"/>
                  <a:ext cx="13306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General Assembly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922963" y="3859253"/>
                <a:ext cx="7152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bg1"/>
                    </a:solidFill>
                  </a:rPr>
                  <a:t>Governor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94408" y="3733800"/>
                <a:ext cx="71526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Lt.</a:t>
                </a:r>
              </a:p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Governor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-477238" y="5791200"/>
              <a:ext cx="7360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</a:rPr>
                <a:t>Delegates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678714" y="1767348"/>
            <a:ext cx="1788886" cy="28610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6" cstate="print"/>
          <a:srcRect t="8400"/>
          <a:stretch>
            <a:fillRect/>
          </a:stretch>
        </p:blipFill>
        <p:spPr bwMode="auto">
          <a:xfrm>
            <a:off x="4800600" y="4191000"/>
            <a:ext cx="1828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0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Executive Branch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8307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Enforce laws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486400" y="1600200"/>
            <a:ext cx="3294743" cy="5068835"/>
            <a:chOff x="5486400" y="1600200"/>
            <a:chExt cx="3294743" cy="5068835"/>
          </a:xfrm>
        </p:grpSpPr>
        <p:pic>
          <p:nvPicPr>
            <p:cNvPr id="2050" name="Picture 2" descr="http://us.123rf.com/400wm/400/400/darrenwhi/darrenwhi1106/darrenwhi110600019/9801569-isolated-cartoon-florist-character-watering-a-pla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600200"/>
              <a:ext cx="3294743" cy="506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739" y="1752600"/>
              <a:ext cx="1409246" cy="1705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92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Executive Branch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Prepares the Budget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sz="3800" dirty="0" smtClean="0"/>
              <a:t>Appoints cabinet members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8676" name="Picture 4" descr="C:\Users\pearce.dietrich\AppData\Local\Microsoft\Windows\Temporary Internet Files\Content.IE5\YGMW8CS2\MC9004415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8288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[Loading Figur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12" y="3927475"/>
            <a:ext cx="267798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8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274</Words>
  <Application>Microsoft Office PowerPoint</Application>
  <PresentationFormat>On-screen Show (4:3)</PresentationFormat>
  <Paragraphs>120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Branches of Gov’t</vt:lpstr>
      <vt:lpstr>Types of Powers</vt:lpstr>
      <vt:lpstr>State Legislative Branch</vt:lpstr>
      <vt:lpstr>State Legislative Branch</vt:lpstr>
      <vt:lpstr>Branches of Gov’t</vt:lpstr>
      <vt:lpstr>State Executive Branch</vt:lpstr>
      <vt:lpstr>State Executive Branch</vt:lpstr>
      <vt:lpstr>State Executive Branch</vt:lpstr>
      <vt:lpstr>Governor’s Chief Jobs</vt:lpstr>
      <vt:lpstr>Comic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pearce.dietrich</dc:creator>
  <cp:lastModifiedBy>Bill Collins</cp:lastModifiedBy>
  <cp:revision>14</cp:revision>
  <dcterms:created xsi:type="dcterms:W3CDTF">2012-04-02T11:50:37Z</dcterms:created>
  <dcterms:modified xsi:type="dcterms:W3CDTF">2015-07-31T19:02:20Z</dcterms:modified>
</cp:coreProperties>
</file>