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1" r:id="rId2"/>
    <p:sldId id="295" r:id="rId3"/>
    <p:sldId id="296" r:id="rId4"/>
    <p:sldId id="297" r:id="rId5"/>
    <p:sldId id="298" r:id="rId6"/>
    <p:sldId id="299" r:id="rId7"/>
    <p:sldId id="300" r:id="rId8"/>
    <p:sldId id="257" r:id="rId9"/>
    <p:sldId id="256" r:id="rId10"/>
    <p:sldId id="286" r:id="rId11"/>
    <p:sldId id="258" r:id="rId12"/>
    <p:sldId id="259" r:id="rId13"/>
    <p:sldId id="260" r:id="rId14"/>
    <p:sldId id="272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3" r:id="rId26"/>
    <p:sldId id="274" r:id="rId27"/>
    <p:sldId id="275" r:id="rId28"/>
    <p:sldId id="302" r:id="rId29"/>
    <p:sldId id="276" r:id="rId30"/>
    <p:sldId id="277" r:id="rId31"/>
    <p:sldId id="278" r:id="rId32"/>
    <p:sldId id="279" r:id="rId33"/>
    <p:sldId id="303" r:id="rId34"/>
    <p:sldId id="280" r:id="rId35"/>
    <p:sldId id="301" r:id="rId36"/>
    <p:sldId id="281" r:id="rId37"/>
    <p:sldId id="282" r:id="rId38"/>
    <p:sldId id="283" r:id="rId39"/>
    <p:sldId id="284" r:id="rId40"/>
    <p:sldId id="285" r:id="rId41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pPr>
              <a:defRPr/>
            </a:pPr>
            <a:fld id="{8DB81893-192E-4101-BAD9-7849773123BB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pPr>
              <a:defRPr/>
            </a:pPr>
            <a:fld id="{0FFFE47D-43D2-4932-9A22-40A2594E8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78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pPr>
              <a:defRPr/>
            </a:pPr>
            <a:fld id="{4C1D910A-3294-456B-B224-9E16D0B76A1D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45000"/>
            <a:ext cx="5643563" cy="4210050"/>
          </a:xfrm>
          <a:prstGeom prst="rect">
            <a:avLst/>
          </a:prstGeom>
        </p:spPr>
        <p:txBody>
          <a:bodyPr vert="horz" lIns="93763" tIns="46881" rIns="93763" bIns="4688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pPr>
              <a:defRPr/>
            </a:pPr>
            <a:fld id="{7CDE1E8C-6F06-4F90-90D3-37551EC9F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69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72B1-DEEE-4588-8CD3-EB0E2B30E3E5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44C9-D20C-478F-80C2-B424E3857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57A8-D62D-406B-BED4-BB0806CB97BB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D63DE-4027-4F8A-8F54-47950072B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9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390F-FA8A-4323-9C55-12881672014B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8426-F683-456C-83D0-9C40CE430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4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F7B7-07B8-4FF7-ABE6-0D3AF9046913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D600-7091-4E2A-8FFD-4601E60F0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0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481D9-3B94-4876-8DB5-2247740D69CC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33FF-127D-4E03-BFA1-07B61C323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7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AA64-6EC2-494F-BDD4-6A246C132D69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0E08-A379-4568-B11E-2D395F5F1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D4AC6-A3FE-40B2-B635-03F81FB2B678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6616-8281-4CCD-ACA9-C451C1CD2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C049-28C7-495D-8899-723D5BD56AEF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15DD0-6FFD-454A-9A93-6EE9A9395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1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B25A-01FF-4A94-897F-0ACE8F0071BB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B204-5661-4DF7-9B86-895FC9A50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D7E4-7431-4C5E-B7AC-1AB449FE820D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AFD1-5E93-4E96-84EE-AAD99F7F3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9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F09D-8E3F-4421-B8B9-0F74B4CA9075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19EC9-9AE1-4C37-8C23-CB86AB46E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3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3CAB21-8B9C-4E8D-9C12-D4019C33E6C2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77C94-3046-44A8-BB0B-49D8AF123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wmf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10" Type="http://schemas.openxmlformats.org/officeDocument/2006/relationships/image" Target="../media/image14.wmf"/><Relationship Id="rId4" Type="http://schemas.openxmlformats.org/officeDocument/2006/relationships/image" Target="../media/image48.png"/><Relationship Id="rId9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1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21.jpe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49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wmf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wmf"/><Relationship Id="rId5" Type="http://schemas.openxmlformats.org/officeDocument/2006/relationships/image" Target="../media/image48.png"/><Relationship Id="rId10" Type="http://schemas.openxmlformats.org/officeDocument/2006/relationships/image" Target="../media/image14.wmf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1.png"/><Relationship Id="rId7" Type="http://schemas.openxmlformats.org/officeDocument/2006/relationships/image" Target="../media/image6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wmf"/><Relationship Id="rId5" Type="http://schemas.openxmlformats.org/officeDocument/2006/relationships/image" Target="../media/image48.png"/><Relationship Id="rId10" Type="http://schemas.openxmlformats.org/officeDocument/2006/relationships/image" Target="../media/image14.wmf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image" Target="../media/image48.png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52600" y="2990850"/>
            <a:ext cx="2022475" cy="2949575"/>
            <a:chOff x="2514600" y="533400"/>
            <a:chExt cx="2021757" cy="2949124"/>
          </a:xfrm>
        </p:grpSpPr>
        <p:pic>
          <p:nvPicPr>
            <p:cNvPr id="2074" name="Picture 6" descr="http://www.marshu.com/articles/images-website/articles/presidents-on-us-paper-money/two-2-dollar-bi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76" t="13933" r="37947" b="20567"/>
            <a:stretch>
              <a:fillRect/>
            </a:stretch>
          </p:blipFill>
          <p:spPr bwMode="auto">
            <a:xfrm>
              <a:off x="2514600" y="533400"/>
              <a:ext cx="2021757" cy="2460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5" name="TextBox 1"/>
            <p:cNvSpPr txBox="1">
              <a:spLocks noChangeArrowheads="1"/>
            </p:cNvSpPr>
            <p:nvPr/>
          </p:nvSpPr>
          <p:spPr bwMode="auto">
            <a:xfrm>
              <a:off x="2852954" y="3020859"/>
              <a:ext cx="1345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/>
                <a:t>Jefferson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53000" y="2990850"/>
            <a:ext cx="1981200" cy="2921000"/>
            <a:chOff x="4953000" y="552190"/>
            <a:chExt cx="1981200" cy="2920184"/>
          </a:xfrm>
        </p:grpSpPr>
        <p:pic>
          <p:nvPicPr>
            <p:cNvPr id="2072" name="Picture 4" descr="http://1.bp.blogspot.com/-zSCbZZArMn4/T10bvrjLyjI/AAAAAAAABYY/43yU_zng87Q/s1600/%252410%2BBi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9" r="41519"/>
            <a:stretch>
              <a:fillRect/>
            </a:stretch>
          </p:blipFill>
          <p:spPr bwMode="auto">
            <a:xfrm>
              <a:off x="4953000" y="552190"/>
              <a:ext cx="1981200" cy="246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3" name="TextBox 7"/>
            <p:cNvSpPr txBox="1">
              <a:spLocks noChangeArrowheads="1"/>
            </p:cNvSpPr>
            <p:nvPr/>
          </p:nvSpPr>
          <p:spPr bwMode="auto">
            <a:xfrm>
              <a:off x="5271076" y="3010709"/>
              <a:ext cx="13662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/>
                <a:t>Hamilton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0" y="1371600"/>
            <a:ext cx="2971800" cy="2133600"/>
            <a:chOff x="0" y="1371600"/>
            <a:chExt cx="2971800" cy="2133600"/>
          </a:xfrm>
        </p:grpSpPr>
        <p:sp>
          <p:nvSpPr>
            <p:cNvPr id="7" name="Oval Callout 6"/>
            <p:cNvSpPr/>
            <p:nvPr/>
          </p:nvSpPr>
          <p:spPr>
            <a:xfrm>
              <a:off x="0" y="1371600"/>
              <a:ext cx="2971800" cy="2133600"/>
            </a:xfrm>
            <a:prstGeom prst="wedgeEllipseCallout">
              <a:avLst>
                <a:gd name="adj1" fmla="val 24723"/>
                <a:gd name="adj2" fmla="val 5839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71" name="TextBox 8"/>
            <p:cNvSpPr txBox="1">
              <a:spLocks noChangeArrowheads="1"/>
            </p:cNvSpPr>
            <p:nvPr/>
          </p:nvSpPr>
          <p:spPr bwMode="auto">
            <a:xfrm>
              <a:off x="152400" y="1792069"/>
              <a:ext cx="271882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I want to become 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president to assure that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the state governments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have power.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54713" y="1184275"/>
            <a:ext cx="2971800" cy="2133600"/>
            <a:chOff x="5954211" y="1183709"/>
            <a:chExt cx="2971800" cy="2133600"/>
          </a:xfrm>
        </p:grpSpPr>
        <p:sp>
          <p:nvSpPr>
            <p:cNvPr id="13" name="Oval Callout 12"/>
            <p:cNvSpPr/>
            <p:nvPr/>
          </p:nvSpPr>
          <p:spPr>
            <a:xfrm>
              <a:off x="5954211" y="1183709"/>
              <a:ext cx="2971800" cy="2133600"/>
            </a:xfrm>
            <a:prstGeom prst="wedgeEllipseCallout">
              <a:avLst>
                <a:gd name="adj1" fmla="val -33022"/>
                <a:gd name="adj2" fmla="val 5663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69" name="TextBox 13"/>
            <p:cNvSpPr txBox="1">
              <a:spLocks noChangeArrowheads="1"/>
            </p:cNvSpPr>
            <p:nvPr/>
          </p:nvSpPr>
          <p:spPr bwMode="auto">
            <a:xfrm>
              <a:off x="6006230" y="1588789"/>
              <a:ext cx="286777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I completely disagree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with that. National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Government should have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the most power.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654800" y="4233863"/>
            <a:ext cx="2227263" cy="1216025"/>
            <a:chOff x="0" y="2209800"/>
            <a:chExt cx="2228762" cy="1066800"/>
          </a:xfrm>
        </p:grpSpPr>
        <p:sp>
          <p:nvSpPr>
            <p:cNvPr id="18" name="Oval Callout 17"/>
            <p:cNvSpPr/>
            <p:nvPr/>
          </p:nvSpPr>
          <p:spPr>
            <a:xfrm>
              <a:off x="0" y="2209800"/>
              <a:ext cx="2081025" cy="1066800"/>
            </a:xfrm>
            <a:prstGeom prst="wedgeEllipseCallout">
              <a:avLst>
                <a:gd name="adj1" fmla="val -72621"/>
                <a:gd name="adj2" fmla="val -2184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67" name="TextBox 18"/>
            <p:cNvSpPr txBox="1">
              <a:spLocks noChangeArrowheads="1"/>
            </p:cNvSpPr>
            <p:nvPr/>
          </p:nvSpPr>
          <p:spPr bwMode="auto">
            <a:xfrm>
              <a:off x="37229" y="2541425"/>
              <a:ext cx="2191533" cy="31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Bring it on!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2388" y="4495800"/>
            <a:ext cx="2190750" cy="1447800"/>
            <a:chOff x="0" y="2209800"/>
            <a:chExt cx="2191533" cy="1156877"/>
          </a:xfrm>
        </p:grpSpPr>
        <p:sp>
          <p:nvSpPr>
            <p:cNvPr id="21" name="Oval Callout 20"/>
            <p:cNvSpPr/>
            <p:nvPr/>
          </p:nvSpPr>
          <p:spPr>
            <a:xfrm>
              <a:off x="0" y="2209800"/>
              <a:ext cx="2081956" cy="1066814"/>
            </a:xfrm>
            <a:prstGeom prst="wedgeEllipseCallout">
              <a:avLst>
                <a:gd name="adj1" fmla="val 39897"/>
                <a:gd name="adj2" fmla="val -5374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65" name="TextBox 21"/>
            <p:cNvSpPr txBox="1">
              <a:spLocks noChangeArrowheads="1"/>
            </p:cNvSpPr>
            <p:nvPr/>
          </p:nvSpPr>
          <p:spPr bwMode="auto">
            <a:xfrm>
              <a:off x="0" y="2351014"/>
              <a:ext cx="219153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Oh Yeah! Well,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 you have to get 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elected first!</a:t>
              </a:r>
            </a:p>
          </p:txBody>
        </p:sp>
      </p:grpSp>
      <p:sp>
        <p:nvSpPr>
          <p:cNvPr id="2056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Political Parties</a:t>
            </a:r>
          </a:p>
        </p:txBody>
      </p:sp>
      <p:pic>
        <p:nvPicPr>
          <p:cNvPr id="24" name="Picture 2" descr="http://www.huntingtondems.org/images/Democra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737100"/>
            <a:ext cx="25923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http://www.marinettecountygop.org/vertical/Sites/%7B147427DF-5122-4396-931C-D1EDA83B1204%7D/uploads/GOP-Elephan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57725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160713" y="2057400"/>
            <a:ext cx="2325687" cy="3421063"/>
            <a:chOff x="3161484" y="2057399"/>
            <a:chExt cx="2324916" cy="3421689"/>
          </a:xfrm>
        </p:grpSpPr>
        <p:pic>
          <p:nvPicPr>
            <p:cNvPr id="2060" name="Picture 8" descr="http://www.silverbearcafe.com/private/charlessavoie/images/image00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91" t="26897" r="38931" b="11057"/>
            <a:stretch>
              <a:fillRect/>
            </a:stretch>
          </p:blipFill>
          <p:spPr bwMode="auto">
            <a:xfrm>
              <a:off x="3161484" y="2958040"/>
              <a:ext cx="2138819" cy="252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1" name="Group 27"/>
            <p:cNvGrpSpPr>
              <a:grpSpLocks/>
            </p:cNvGrpSpPr>
            <p:nvPr/>
          </p:nvGrpSpPr>
          <p:grpSpPr bwMode="auto">
            <a:xfrm>
              <a:off x="3467100" y="2057399"/>
              <a:ext cx="2019300" cy="1328729"/>
              <a:chOff x="5954211" y="1183709"/>
              <a:chExt cx="2971800" cy="2133600"/>
            </a:xfrm>
          </p:grpSpPr>
          <p:sp>
            <p:nvSpPr>
              <p:cNvPr id="29" name="Oval Callout 28"/>
              <p:cNvSpPr/>
              <p:nvPr/>
            </p:nvSpPr>
            <p:spPr>
              <a:xfrm>
                <a:off x="5955197" y="1183709"/>
                <a:ext cx="2970814" cy="2134005"/>
              </a:xfrm>
              <a:prstGeom prst="wedgeEllipseCallout">
                <a:avLst>
                  <a:gd name="adj1" fmla="val -33022"/>
                  <a:gd name="adj2" fmla="val 5663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3" name="TextBox 29"/>
              <p:cNvSpPr txBox="1">
                <a:spLocks noChangeArrowheads="1"/>
              </p:cNvSpPr>
              <p:nvPr/>
            </p:nvSpPr>
            <p:spPr bwMode="auto">
              <a:xfrm>
                <a:off x="6599345" y="1391626"/>
                <a:ext cx="168155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000" b="1">
                    <a:solidFill>
                      <a:schemeClr val="bg1"/>
                    </a:solidFill>
                  </a:rPr>
                  <a:t>I Totally did </a:t>
                </a:r>
              </a:p>
              <a:p>
                <a:pPr algn="ctr" eaLnBrk="1" hangingPunct="1"/>
                <a:r>
                  <a:rPr lang="en-US" sz="2000" b="1" u="sng">
                    <a:solidFill>
                      <a:schemeClr val="bg1"/>
                    </a:solidFill>
                  </a:rPr>
                  <a:t>Not</a:t>
                </a:r>
                <a:r>
                  <a:rPr lang="en-US" sz="2000" b="1">
                    <a:solidFill>
                      <a:schemeClr val="bg1"/>
                    </a:solidFill>
                  </a:rPr>
                  <a:t> want this </a:t>
                </a:r>
              </a:p>
              <a:p>
                <a:pPr algn="ctr" eaLnBrk="1" hangingPunct="1"/>
                <a:r>
                  <a:rPr lang="en-US" sz="2000" b="1">
                    <a:solidFill>
                      <a:schemeClr val="bg1"/>
                    </a:solidFill>
                  </a:rPr>
                  <a:t>to  happen!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95837E-6 L -0.20226 -0.162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-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63552E-6 L 0.225 -0.171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8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8600"/>
            <a:ext cx="4114800" cy="167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>
                <a:solidFill>
                  <a:schemeClr val="bg1"/>
                </a:solidFill>
              </a:rPr>
              <a:t>Difference</a:t>
            </a:r>
            <a:r>
              <a:rPr lang="en-US" sz="48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3" name="Oval 2"/>
          <p:cNvSpPr/>
          <p:nvPr/>
        </p:nvSpPr>
        <p:spPr>
          <a:xfrm>
            <a:off x="2514600" y="2133600"/>
            <a:ext cx="4156075" cy="893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Platform</a:t>
            </a:r>
          </a:p>
        </p:txBody>
      </p:sp>
      <p:cxnSp>
        <p:nvCxnSpPr>
          <p:cNvPr id="4" name="Straight Connector 3"/>
          <p:cNvCxnSpPr>
            <a:stCxn id="2" idx="2"/>
            <a:endCxn id="3" idx="0"/>
          </p:cNvCxnSpPr>
          <p:nvPr/>
        </p:nvCxnSpPr>
        <p:spPr>
          <a:xfrm>
            <a:off x="4572000" y="1905000"/>
            <a:ext cx="20638" cy="22860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14600" y="3352800"/>
            <a:ext cx="4156075" cy="893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List of Beliefs or Ideology</a:t>
            </a:r>
          </a:p>
        </p:txBody>
      </p:sp>
      <p:cxnSp>
        <p:nvCxnSpPr>
          <p:cNvPr id="9" name="Straight Connector 8"/>
          <p:cNvCxnSpPr>
            <a:stCxn id="3" idx="4"/>
            <a:endCxn id="7" idx="0"/>
          </p:cNvCxnSpPr>
          <p:nvPr/>
        </p:nvCxnSpPr>
        <p:spPr>
          <a:xfrm>
            <a:off x="4592638" y="3027363"/>
            <a:ext cx="0" cy="3254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www.huntingtondems.org/images/Democrat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136900"/>
            <a:ext cx="1765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marinettecountygop.org/vertical/Sites/%7B147427DF-5122-4396-931C-D1EDA83B1204%7D/uploads/GOP-Elepha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36900"/>
            <a:ext cx="1765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>
            <a:stCxn id="12" idx="3"/>
            <a:endCxn id="7" idx="2"/>
          </p:cNvCxnSpPr>
          <p:nvPr/>
        </p:nvCxnSpPr>
        <p:spPr>
          <a:xfrm>
            <a:off x="1809750" y="3798888"/>
            <a:ext cx="704850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  <a:endCxn id="13" idx="1"/>
          </p:cNvCxnSpPr>
          <p:nvPr/>
        </p:nvCxnSpPr>
        <p:spPr>
          <a:xfrm flipV="1">
            <a:off x="6670675" y="3798888"/>
            <a:ext cx="568325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535488"/>
            <a:ext cx="29813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- Gov’t helps citizens</a:t>
            </a:r>
          </a:p>
          <a:p>
            <a:pPr eaLnBrk="1" hangingPunct="1"/>
            <a:r>
              <a:rPr lang="en-US" sz="2000"/>
              <a:t>- Tax cuts for middle class</a:t>
            </a:r>
          </a:p>
          <a:p>
            <a:pPr eaLnBrk="1" hangingPunct="1"/>
            <a:r>
              <a:rPr lang="en-US" sz="2000"/>
              <a:t>- End wars</a:t>
            </a:r>
          </a:p>
          <a:p>
            <a:pPr eaLnBrk="1" hangingPunct="1"/>
            <a:r>
              <a:rPr lang="en-US" sz="2000"/>
              <a:t>- Pro-Choice</a:t>
            </a:r>
          </a:p>
          <a:p>
            <a:pPr eaLnBrk="1" hangingPunct="1"/>
            <a:r>
              <a:rPr lang="en-US" sz="2000"/>
              <a:t>- Protect ALL citizens rights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43601" y="4602163"/>
            <a:ext cx="3200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en-US" sz="2000" dirty="0" smtClean="0"/>
              <a:t>Gov’t should allow people to help themselves</a:t>
            </a:r>
            <a:endParaRPr lang="en-US" sz="2000" dirty="0"/>
          </a:p>
          <a:p>
            <a:pPr eaLnBrk="1" hangingPunct="1"/>
            <a:r>
              <a:rPr lang="en-US" sz="2000" dirty="0"/>
              <a:t>- Tax cuts for everyone</a:t>
            </a:r>
          </a:p>
          <a:p>
            <a:pPr eaLnBrk="1" hangingPunct="1"/>
            <a:r>
              <a:rPr lang="en-US" sz="2000" dirty="0"/>
              <a:t>- Fight Terrorism</a:t>
            </a:r>
          </a:p>
          <a:p>
            <a:pPr eaLnBrk="1" hangingPunct="1"/>
            <a:r>
              <a:rPr lang="en-US" sz="2000" dirty="0"/>
              <a:t>- Pro-Life</a:t>
            </a:r>
          </a:p>
          <a:p>
            <a:pPr eaLnBrk="1" hangingPunct="1"/>
            <a:r>
              <a:rPr lang="en-US" sz="2000" dirty="0"/>
              <a:t>- </a:t>
            </a:r>
            <a:r>
              <a:rPr lang="en-US" sz="2000" dirty="0" smtClean="0"/>
              <a:t>Protect traditions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138113"/>
            <a:ext cx="38100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>
                <a:solidFill>
                  <a:schemeClr val="bg1"/>
                </a:solidFill>
              </a:rPr>
              <a:t>Functions</a:t>
            </a:r>
            <a:r>
              <a:rPr lang="en-US" sz="44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152400"/>
            <a:ext cx="41148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>
                <a:solidFill>
                  <a:schemeClr val="bg1"/>
                </a:solidFill>
              </a:rPr>
              <a:t>Similarities</a:t>
            </a:r>
            <a:r>
              <a:rPr lang="en-US" sz="48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6" name="Oval 5"/>
          <p:cNvSpPr/>
          <p:nvPr/>
        </p:nvSpPr>
        <p:spPr>
          <a:xfrm>
            <a:off x="247650" y="19812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Recruit/Nominate</a:t>
            </a:r>
          </a:p>
        </p:txBody>
      </p:sp>
      <p:sp>
        <p:nvSpPr>
          <p:cNvPr id="7" name="Oval 6"/>
          <p:cNvSpPr/>
          <p:nvPr/>
        </p:nvSpPr>
        <p:spPr>
          <a:xfrm>
            <a:off x="4876800" y="2022475"/>
            <a:ext cx="3810000" cy="893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organized to win</a:t>
            </a:r>
          </a:p>
        </p:txBody>
      </p:sp>
      <p:sp>
        <p:nvSpPr>
          <p:cNvPr id="10" name="Oval 9"/>
          <p:cNvSpPr/>
          <p:nvPr/>
        </p:nvSpPr>
        <p:spPr>
          <a:xfrm>
            <a:off x="247650" y="33020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Educate voters</a:t>
            </a:r>
          </a:p>
        </p:txBody>
      </p:sp>
      <p:sp>
        <p:nvSpPr>
          <p:cNvPr id="11" name="Oval 10"/>
          <p:cNvSpPr/>
          <p:nvPr/>
        </p:nvSpPr>
        <p:spPr>
          <a:xfrm>
            <a:off x="247650" y="45720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Help candidate win</a:t>
            </a:r>
          </a:p>
        </p:txBody>
      </p:sp>
      <p:sp>
        <p:nvSpPr>
          <p:cNvPr id="13" name="Oval 12"/>
          <p:cNvSpPr/>
          <p:nvPr/>
        </p:nvSpPr>
        <p:spPr>
          <a:xfrm>
            <a:off x="4876800" y="3311525"/>
            <a:ext cx="3810000" cy="893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influence policy</a:t>
            </a:r>
          </a:p>
        </p:txBody>
      </p:sp>
      <p:cxnSp>
        <p:nvCxnSpPr>
          <p:cNvPr id="17" name="Straight Connector 16"/>
          <p:cNvCxnSpPr>
            <a:stCxn id="4" idx="2"/>
            <a:endCxn id="6" idx="0"/>
          </p:cNvCxnSpPr>
          <p:nvPr/>
        </p:nvCxnSpPr>
        <p:spPr>
          <a:xfrm>
            <a:off x="2152650" y="1814513"/>
            <a:ext cx="0" cy="16668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10" idx="0"/>
          </p:cNvCxnSpPr>
          <p:nvPr/>
        </p:nvCxnSpPr>
        <p:spPr>
          <a:xfrm>
            <a:off x="2152650" y="2895600"/>
            <a:ext cx="0" cy="4064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4"/>
            <a:endCxn id="11" idx="0"/>
          </p:cNvCxnSpPr>
          <p:nvPr/>
        </p:nvCxnSpPr>
        <p:spPr>
          <a:xfrm>
            <a:off x="2152650" y="4216400"/>
            <a:ext cx="0" cy="3556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4"/>
            <a:endCxn id="12" idx="0"/>
          </p:cNvCxnSpPr>
          <p:nvPr/>
        </p:nvCxnSpPr>
        <p:spPr>
          <a:xfrm>
            <a:off x="2152650" y="5486400"/>
            <a:ext cx="0" cy="3810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2"/>
            <a:endCxn id="7" idx="0"/>
          </p:cNvCxnSpPr>
          <p:nvPr/>
        </p:nvCxnSpPr>
        <p:spPr>
          <a:xfrm>
            <a:off x="6781800" y="1828800"/>
            <a:ext cx="0" cy="193675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4"/>
            <a:endCxn id="13" idx="0"/>
          </p:cNvCxnSpPr>
          <p:nvPr/>
        </p:nvCxnSpPr>
        <p:spPr>
          <a:xfrm>
            <a:off x="6781800" y="2916238"/>
            <a:ext cx="0" cy="39528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4"/>
            <a:endCxn id="14" idx="0"/>
          </p:cNvCxnSpPr>
          <p:nvPr/>
        </p:nvCxnSpPr>
        <p:spPr>
          <a:xfrm>
            <a:off x="6781800" y="4205288"/>
            <a:ext cx="0" cy="39370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4"/>
            <a:endCxn id="15" idx="0"/>
          </p:cNvCxnSpPr>
          <p:nvPr/>
        </p:nvCxnSpPr>
        <p:spPr>
          <a:xfrm>
            <a:off x="6781800" y="5492750"/>
            <a:ext cx="0" cy="39528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1" name="Group 40"/>
          <p:cNvGrpSpPr>
            <a:grpSpLocks/>
          </p:cNvGrpSpPr>
          <p:nvPr/>
        </p:nvGrpSpPr>
        <p:grpSpPr bwMode="auto">
          <a:xfrm>
            <a:off x="247650" y="5867400"/>
            <a:ext cx="3810000" cy="914400"/>
            <a:chOff x="247650" y="5867400"/>
            <a:chExt cx="3810000" cy="914400"/>
          </a:xfrm>
        </p:grpSpPr>
        <p:sp>
          <p:nvSpPr>
            <p:cNvPr id="12" name="Oval 11"/>
            <p:cNvSpPr/>
            <p:nvPr/>
          </p:nvSpPr>
          <p:spPr>
            <a:xfrm>
              <a:off x="247650" y="5867400"/>
              <a:ext cx="38100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317" name="TextBox 39"/>
            <p:cNvSpPr txBox="1">
              <a:spLocks noChangeArrowheads="1"/>
            </p:cNvSpPr>
            <p:nvPr/>
          </p:nvSpPr>
          <p:spPr bwMode="auto">
            <a:xfrm>
              <a:off x="247650" y="6104159"/>
              <a:ext cx="381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Monitor Office Holders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76800" y="4598988"/>
            <a:ext cx="3810000" cy="893762"/>
            <a:chOff x="4876800" y="4599710"/>
            <a:chExt cx="3810000" cy="893618"/>
          </a:xfrm>
        </p:grpSpPr>
        <p:sp>
          <p:nvSpPr>
            <p:cNvPr id="14" name="Oval 13"/>
            <p:cNvSpPr/>
            <p:nvPr/>
          </p:nvSpPr>
          <p:spPr>
            <a:xfrm>
              <a:off x="4876800" y="4599710"/>
              <a:ext cx="3810000" cy="89361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315" name="TextBox 22"/>
            <p:cNvSpPr txBox="1">
              <a:spLocks noChangeArrowheads="1"/>
            </p:cNvSpPr>
            <p:nvPr/>
          </p:nvSpPr>
          <p:spPr bwMode="auto">
            <a:xfrm>
              <a:off x="4876800" y="4815686"/>
              <a:ext cx="381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Liberal and Conservative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876800" y="5888038"/>
            <a:ext cx="3836988" cy="893762"/>
            <a:chOff x="4876800" y="5888182"/>
            <a:chExt cx="3837709" cy="893618"/>
          </a:xfrm>
        </p:grpSpPr>
        <p:sp>
          <p:nvSpPr>
            <p:cNvPr id="15" name="Oval 14"/>
            <p:cNvSpPr/>
            <p:nvPr/>
          </p:nvSpPr>
          <p:spPr>
            <a:xfrm>
              <a:off x="4876800" y="5888182"/>
              <a:ext cx="3810716" cy="89361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313" name="TextBox 25"/>
            <p:cNvSpPr txBox="1">
              <a:spLocks noChangeArrowheads="1"/>
            </p:cNvSpPr>
            <p:nvPr/>
          </p:nvSpPr>
          <p:spPr bwMode="auto">
            <a:xfrm>
              <a:off x="4904509" y="6104159"/>
              <a:ext cx="381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appeal to the center</a:t>
              </a:r>
            </a:p>
          </p:txBody>
        </p:sp>
      </p:grpSp>
      <p:pic>
        <p:nvPicPr>
          <p:cNvPr id="4098" name="Picture 2" descr="http://blog.mikegalante.com/wp-content/uploads/2011/03/winning-r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394200"/>
            <a:ext cx="34226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96913" y="3449638"/>
            <a:ext cx="2611437" cy="3243262"/>
            <a:chOff x="696793" y="3450114"/>
            <a:chExt cx="2611077" cy="3242095"/>
          </a:xfrm>
        </p:grpSpPr>
        <p:pic>
          <p:nvPicPr>
            <p:cNvPr id="4100" name="Picture 4" descr="http://4.bp.blogspot.com/_qq9JAJc7KRI/THhry2cKONI/AAAAAAAACSA/i0_he52L9uY/s1600/Just+a+Bil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7" t="6441" r="14462" b="7642"/>
            <a:stretch/>
          </p:blipFill>
          <p:spPr bwMode="auto">
            <a:xfrm>
              <a:off x="696793" y="3471027"/>
              <a:ext cx="2244891" cy="32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11" name="TextBox 7"/>
            <p:cNvSpPr txBox="1">
              <a:spLocks noChangeArrowheads="1"/>
            </p:cNvSpPr>
            <p:nvPr/>
          </p:nvSpPr>
          <p:spPr bwMode="auto">
            <a:xfrm rot="1139112">
              <a:off x="997429" y="3450114"/>
              <a:ext cx="2310441" cy="6463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</a:rPr>
                <a:t>Republican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455613" y="4394200"/>
            <a:ext cx="3375025" cy="2192338"/>
            <a:chOff x="455533" y="4394201"/>
            <a:chExt cx="3375183" cy="2192406"/>
          </a:xfrm>
        </p:grpSpPr>
        <p:grpSp>
          <p:nvGrpSpPr>
            <p:cNvPr id="11295" name="Group 43"/>
            <p:cNvGrpSpPr>
              <a:grpSpLocks/>
            </p:cNvGrpSpPr>
            <p:nvPr/>
          </p:nvGrpSpPr>
          <p:grpSpPr bwMode="auto">
            <a:xfrm>
              <a:off x="455533" y="4394201"/>
              <a:ext cx="3375183" cy="2192406"/>
              <a:chOff x="455533" y="4394201"/>
              <a:chExt cx="3375183" cy="2192406"/>
            </a:xfrm>
          </p:grpSpPr>
          <p:grpSp>
            <p:nvGrpSpPr>
              <p:cNvPr id="11303" name="Group 38"/>
              <p:cNvGrpSpPr>
                <a:grpSpLocks/>
              </p:cNvGrpSpPr>
              <p:nvPr/>
            </p:nvGrpSpPr>
            <p:grpSpPr bwMode="auto">
              <a:xfrm>
                <a:off x="455533" y="4394201"/>
                <a:ext cx="3375183" cy="2192406"/>
                <a:chOff x="455533" y="4394201"/>
                <a:chExt cx="3375183" cy="2192406"/>
              </a:xfrm>
            </p:grpSpPr>
            <p:grpSp>
              <p:nvGrpSpPr>
                <p:cNvPr id="11305" name="Group 17"/>
                <p:cNvGrpSpPr>
                  <a:grpSpLocks/>
                </p:cNvGrpSpPr>
                <p:nvPr/>
              </p:nvGrpSpPr>
              <p:grpSpPr bwMode="auto">
                <a:xfrm>
                  <a:off x="455533" y="4394201"/>
                  <a:ext cx="3375183" cy="2192406"/>
                  <a:chOff x="455533" y="4394201"/>
                  <a:chExt cx="3375183" cy="2192406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455533" y="4394201"/>
                    <a:ext cx="1697116" cy="2192406"/>
                  </a:xfrm>
                  <a:prstGeom prst="rect">
                    <a:avLst/>
                  </a:prstGeom>
                  <a:solidFill>
                    <a:srgbClr val="6699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rgbClr val="6699FF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2133599" y="4394201"/>
                    <a:ext cx="1697117" cy="2192406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6699FF"/>
                      </a:solidFill>
                    </a:endParaRPr>
                  </a:p>
                </p:txBody>
              </p:sp>
            </p:grpSp>
            <p:cxnSp>
              <p:nvCxnSpPr>
                <p:cNvPr id="21" name="Straight Arrow Connector 20"/>
                <p:cNvCxnSpPr>
                  <a:stCxn id="16" idx="1"/>
                  <a:endCxn id="35" idx="3"/>
                </p:cNvCxnSpPr>
                <p:nvPr/>
              </p:nvCxnSpPr>
              <p:spPr>
                <a:xfrm>
                  <a:off x="455533" y="5491198"/>
                  <a:ext cx="3375183" cy="0"/>
                </a:xfrm>
                <a:prstGeom prst="straightConnector1">
                  <a:avLst/>
                </a:prstGeom>
                <a:ln w="76200"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0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2265736" y="6124545"/>
                  <a:ext cx="156498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000" b="1">
                      <a:solidFill>
                        <a:schemeClr val="bg1"/>
                      </a:solidFill>
                    </a:rPr>
                    <a:t>Conservative</a:t>
                  </a:r>
                </a:p>
              </p:txBody>
            </p:sp>
          </p:grpSp>
          <p:sp>
            <p:nvSpPr>
              <p:cNvPr id="11304" name="TextBox 41"/>
              <p:cNvSpPr txBox="1">
                <a:spLocks noChangeArrowheads="1"/>
              </p:cNvSpPr>
              <p:nvPr/>
            </p:nvSpPr>
            <p:spPr bwMode="auto">
              <a:xfrm>
                <a:off x="480405" y="4454687"/>
                <a:ext cx="8987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bg1"/>
                    </a:solidFill>
                  </a:rPr>
                  <a:t>Liberal</a:t>
                </a:r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1709717" y="5008583"/>
              <a:ext cx="847765" cy="93506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133599" y="4722824"/>
              <a:ext cx="0" cy="26512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133599" y="5983338"/>
              <a:ext cx="0" cy="26512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743227" y="5334030"/>
              <a:ext cx="0" cy="30480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23970" y="5334030"/>
              <a:ext cx="0" cy="30480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1981191" y="4722824"/>
              <a:ext cx="304814" cy="158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981191" y="6238933"/>
              <a:ext cx="304814" cy="317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441325" y="4402138"/>
            <a:ext cx="3375025" cy="2192337"/>
            <a:chOff x="455533" y="4394201"/>
            <a:chExt cx="3375183" cy="2192406"/>
          </a:xfrm>
        </p:grpSpPr>
        <p:grpSp>
          <p:nvGrpSpPr>
            <p:cNvPr id="11288" name="Group 76"/>
            <p:cNvGrpSpPr>
              <a:grpSpLocks/>
            </p:cNvGrpSpPr>
            <p:nvPr/>
          </p:nvGrpSpPr>
          <p:grpSpPr bwMode="auto">
            <a:xfrm>
              <a:off x="455533" y="4394201"/>
              <a:ext cx="3375183" cy="2192406"/>
              <a:chOff x="455533" y="4394201"/>
              <a:chExt cx="3375183" cy="2192406"/>
            </a:xfrm>
          </p:grpSpPr>
          <p:grpSp>
            <p:nvGrpSpPr>
              <p:cNvPr id="11290" name="Group 78"/>
              <p:cNvGrpSpPr>
                <a:grpSpLocks/>
              </p:cNvGrpSpPr>
              <p:nvPr/>
            </p:nvGrpSpPr>
            <p:grpSpPr bwMode="auto">
              <a:xfrm>
                <a:off x="455533" y="4394201"/>
                <a:ext cx="3375183" cy="2192406"/>
                <a:chOff x="455533" y="4394201"/>
                <a:chExt cx="3375183" cy="2192406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455533" y="4394201"/>
                  <a:ext cx="1697117" cy="2192406"/>
                </a:xfrm>
                <a:prstGeom prst="rect">
                  <a:avLst/>
                </a:prstGeom>
                <a:solidFill>
                  <a:srgbClr val="66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6699FF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133600" y="4394201"/>
                  <a:ext cx="1697116" cy="219240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6699FF"/>
                    </a:solidFill>
                  </a:endParaRPr>
                </a:p>
              </p:txBody>
            </p:sp>
          </p:grpSp>
          <p:cxnSp>
            <p:nvCxnSpPr>
              <p:cNvPr id="80" name="Straight Arrow Connector 79"/>
              <p:cNvCxnSpPr>
                <a:stCxn id="82" idx="1"/>
                <a:endCxn id="83" idx="3"/>
              </p:cNvCxnSpPr>
              <p:nvPr/>
            </p:nvCxnSpPr>
            <p:spPr>
              <a:xfrm>
                <a:off x="455533" y="5491198"/>
                <a:ext cx="3375183" cy="0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92" name="TextBox 80"/>
              <p:cNvSpPr txBox="1">
                <a:spLocks noChangeArrowheads="1"/>
              </p:cNvSpPr>
              <p:nvPr/>
            </p:nvSpPr>
            <p:spPr bwMode="auto">
              <a:xfrm>
                <a:off x="2265736" y="6124545"/>
                <a:ext cx="156498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bg1"/>
                    </a:solidFill>
                  </a:rPr>
                  <a:t>Conservative</a:t>
                </a:r>
              </a:p>
            </p:txBody>
          </p:sp>
        </p:grpSp>
        <p:sp>
          <p:nvSpPr>
            <p:cNvPr id="11289" name="TextBox 77"/>
            <p:cNvSpPr txBox="1">
              <a:spLocks noChangeArrowheads="1"/>
            </p:cNvSpPr>
            <p:nvPr/>
          </p:nvSpPr>
          <p:spPr bwMode="auto">
            <a:xfrm>
              <a:off x="480405" y="4454687"/>
              <a:ext cx="8987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Liberal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52400" y="5257800"/>
            <a:ext cx="1676400" cy="14478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Costs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A lot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$$$</a:t>
            </a:r>
          </a:p>
        </p:txBody>
      </p:sp>
      <p:cxnSp>
        <p:nvCxnSpPr>
          <p:cNvPr id="4" name="Elbow Connector 3"/>
          <p:cNvCxnSpPr/>
          <p:nvPr/>
        </p:nvCxnSpPr>
        <p:spPr>
          <a:xfrm rot="5400000">
            <a:off x="-457200" y="3657600"/>
            <a:ext cx="2590800" cy="914400"/>
          </a:xfrm>
          <a:prstGeom prst="bentConnector3">
            <a:avLst>
              <a:gd name="adj1" fmla="val -267"/>
            </a:avLst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2" idx="0"/>
          </p:cNvCxnSpPr>
          <p:nvPr/>
        </p:nvCxnSpPr>
        <p:spPr>
          <a:xfrm rot="5400000">
            <a:off x="419100" y="4305300"/>
            <a:ext cx="1524000" cy="381000"/>
          </a:xfrm>
          <a:prstGeom prst="bentConnector3">
            <a:avLst>
              <a:gd name="adj1" fmla="val -909"/>
            </a:avLst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209800" y="5257800"/>
            <a:ext cx="2286000" cy="1447800"/>
            <a:chOff x="2209800" y="5257800"/>
            <a:chExt cx="2286000" cy="1447800"/>
          </a:xfrm>
        </p:grpSpPr>
        <p:sp>
          <p:nvSpPr>
            <p:cNvPr id="18" name="Oval 17"/>
            <p:cNvSpPr/>
            <p:nvPr/>
          </p:nvSpPr>
          <p:spPr>
            <a:xfrm>
              <a:off x="2209800" y="5257800"/>
              <a:ext cx="2286000" cy="14478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13329" name="TextBox 15"/>
            <p:cNvSpPr txBox="1">
              <a:spLocks noChangeArrowheads="1"/>
            </p:cNvSpPr>
            <p:nvPr/>
          </p:nvSpPr>
          <p:spPr bwMode="auto">
            <a:xfrm>
              <a:off x="2264809" y="5381535"/>
              <a:ext cx="217598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chemeClr val="bg1"/>
                  </a:solidFill>
                </a:rPr>
                <a:t>$$$ from</a:t>
              </a:r>
            </a:p>
            <a:p>
              <a:pPr algn="ctr" eaLnBrk="1" hangingPunct="1"/>
              <a:r>
                <a:rPr lang="en-US" sz="2400" b="1" dirty="0">
                  <a:solidFill>
                    <a:srgbClr val="0000CC"/>
                  </a:solidFill>
                </a:rPr>
                <a:t>interest groups </a:t>
              </a:r>
            </a:p>
            <a:p>
              <a:pPr algn="ctr" eaLnBrk="1" hangingPunct="1"/>
              <a:r>
                <a:rPr lang="en-US" sz="2400" b="1" dirty="0">
                  <a:solidFill>
                    <a:schemeClr val="bg1"/>
                  </a:solidFill>
                </a:rPr>
                <a:t>and </a:t>
              </a:r>
              <a:r>
                <a:rPr lang="en-US" sz="2400" b="1" dirty="0">
                  <a:solidFill>
                    <a:srgbClr val="0000CC"/>
                  </a:solidFill>
                </a:rPr>
                <a:t>PACs</a:t>
              </a:r>
            </a:p>
          </p:txBody>
        </p:sp>
      </p:grpSp>
      <p:cxnSp>
        <p:nvCxnSpPr>
          <p:cNvPr id="19" name="Straight Arrow Connector 18"/>
          <p:cNvCxnSpPr>
            <a:stCxn id="2" idx="6"/>
            <a:endCxn id="18" idx="2"/>
          </p:cNvCxnSpPr>
          <p:nvPr/>
        </p:nvCxnSpPr>
        <p:spPr>
          <a:xfrm>
            <a:off x="1828800" y="5981700"/>
            <a:ext cx="3810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905375" y="5286375"/>
            <a:ext cx="2286000" cy="1447800"/>
            <a:chOff x="2209800" y="5257800"/>
            <a:chExt cx="2286000" cy="1447800"/>
          </a:xfrm>
        </p:grpSpPr>
        <p:sp>
          <p:nvSpPr>
            <p:cNvPr id="25" name="Oval 24"/>
            <p:cNvSpPr/>
            <p:nvPr/>
          </p:nvSpPr>
          <p:spPr>
            <a:xfrm>
              <a:off x="2209800" y="5257800"/>
              <a:ext cx="2286000" cy="14478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13327" name="TextBox 25"/>
            <p:cNvSpPr txBox="1">
              <a:spLocks noChangeArrowheads="1"/>
            </p:cNvSpPr>
            <p:nvPr/>
          </p:nvSpPr>
          <p:spPr bwMode="auto">
            <a:xfrm>
              <a:off x="2385101" y="5381535"/>
              <a:ext cx="193540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Gov’t = $$$ </a:t>
              </a:r>
            </a:p>
            <a:p>
              <a:pPr algn="ctr" eaLnBrk="1" hangingPunct="1"/>
              <a:r>
                <a:rPr lang="en-US" sz="2400" b="1" u="sng">
                  <a:solidFill>
                    <a:schemeClr val="bg1"/>
                  </a:solidFill>
                </a:rPr>
                <a:t>Not</a:t>
              </a:r>
              <a:r>
                <a:rPr lang="en-US" sz="2400" b="1">
                  <a:solidFill>
                    <a:schemeClr val="bg1"/>
                  </a:solidFill>
                </a:rPr>
                <a:t> Gov’t for </a:t>
              </a:r>
            </a:p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the people 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4495800" y="5981700"/>
            <a:ext cx="3810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&quot;No&quot; Symbol 20"/>
          <p:cNvSpPr/>
          <p:nvPr/>
        </p:nvSpPr>
        <p:spPr>
          <a:xfrm>
            <a:off x="2171700" y="5140325"/>
            <a:ext cx="2362200" cy="1593850"/>
          </a:xfrm>
          <a:prstGeom prst="noSmoking">
            <a:avLst>
              <a:gd name="adj" fmla="val 36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876800" y="5286375"/>
            <a:ext cx="2286000" cy="1447800"/>
            <a:chOff x="2209800" y="5257800"/>
            <a:chExt cx="2286000" cy="1447800"/>
          </a:xfrm>
        </p:grpSpPr>
        <p:sp>
          <p:nvSpPr>
            <p:cNvPr id="30" name="Oval 29"/>
            <p:cNvSpPr/>
            <p:nvPr/>
          </p:nvSpPr>
          <p:spPr>
            <a:xfrm>
              <a:off x="2209800" y="5257800"/>
              <a:ext cx="2286000" cy="14478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13325" name="TextBox 30"/>
            <p:cNvSpPr txBox="1">
              <a:spLocks noChangeArrowheads="1"/>
            </p:cNvSpPr>
            <p:nvPr/>
          </p:nvSpPr>
          <p:spPr bwMode="auto">
            <a:xfrm>
              <a:off x="2415686" y="5504646"/>
              <a:ext cx="187423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chemeClr val="bg1"/>
                  </a:solidFill>
                </a:rPr>
                <a:t>Gov’t for </a:t>
              </a:r>
            </a:p>
            <a:p>
              <a:pPr algn="ctr" eaLnBrk="1" hangingPunct="1"/>
              <a:r>
                <a:rPr lang="en-US" sz="2800" b="1">
                  <a:solidFill>
                    <a:schemeClr val="bg1"/>
                  </a:solidFill>
                </a:rPr>
                <a:t>the people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r="22626"/>
          <a:stretch>
            <a:fillRect/>
          </a:stretch>
        </p:blipFill>
        <p:spPr bwMode="auto">
          <a:xfrm>
            <a:off x="0" y="0"/>
            <a:ext cx="7772400" cy="678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>
            <a:off x="5867400" y="2133600"/>
            <a:ext cx="4572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867400" y="4038600"/>
            <a:ext cx="4572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 b="1" smtClean="0"/>
              <a:t>Third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FF00"/>
                </a:solidFill>
              </a:rPr>
              <a:t>Introduce New Ideas</a:t>
            </a:r>
          </a:p>
          <a:p>
            <a:pPr lvl="1" eaLnBrk="1" hangingPunct="1"/>
            <a:r>
              <a:rPr lang="en-US" sz="3200" b="1" smtClean="0">
                <a:solidFill>
                  <a:srgbClr val="6699FF"/>
                </a:solidFill>
              </a:rPr>
              <a:t>Green Party: </a:t>
            </a:r>
            <a:r>
              <a:rPr lang="en-US" smtClean="0"/>
              <a:t>Protecting the environment</a:t>
            </a:r>
          </a:p>
          <a:p>
            <a:pPr lvl="1" eaLnBrk="1" hangingPunct="1"/>
            <a:r>
              <a:rPr lang="en-US" sz="3200" b="1" smtClean="0">
                <a:solidFill>
                  <a:srgbClr val="6699FF"/>
                </a:solidFill>
              </a:rPr>
              <a:t>Progressive party: </a:t>
            </a:r>
            <a:r>
              <a:rPr lang="en-US" smtClean="0"/>
              <a:t>8 hour working day</a:t>
            </a:r>
          </a:p>
          <a:p>
            <a:pPr lvl="1" eaLnBrk="1" hangingPunct="1"/>
            <a:r>
              <a:rPr lang="en-US" sz="3200" b="1" smtClean="0">
                <a:solidFill>
                  <a:srgbClr val="6699FF"/>
                </a:solidFill>
              </a:rPr>
              <a:t>Rent is too darn high party: </a:t>
            </a:r>
            <a:r>
              <a:rPr lang="en-US" smtClean="0"/>
              <a:t>Rent is to darn high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Sometimes influence the outcome of an election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Sometimes revolve around a personality</a:t>
            </a:r>
          </a:p>
          <a:p>
            <a:pPr lvl="1" eaLnBrk="1" hangingPunct="1"/>
            <a:r>
              <a:rPr lang="en-US" smtClean="0"/>
              <a:t>Teddy Roosevelt and the Bull Moose Party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1500" b="1" smtClean="0">
                <a:solidFill>
                  <a:srgbClr val="FFFF00"/>
                </a:solidFill>
              </a:rPr>
              <a:t>Voter</a:t>
            </a:r>
            <a:br>
              <a:rPr lang="en-US" sz="11500" b="1" smtClean="0">
                <a:solidFill>
                  <a:srgbClr val="FFFF00"/>
                </a:solidFill>
              </a:rPr>
            </a:br>
            <a:r>
              <a:rPr lang="en-US" sz="11500" b="1" smtClean="0">
                <a:solidFill>
                  <a:srgbClr val="FFFF00"/>
                </a:solidFill>
              </a:rPr>
              <a:t>Registration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Voter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Before you vote, you must </a:t>
            </a:r>
            <a:r>
              <a:rPr lang="en-US" b="1" smtClean="0"/>
              <a:t>register to vote</a:t>
            </a:r>
          </a:p>
          <a:p>
            <a:pPr lvl="1" eaLnBrk="1" hangingPunct="1"/>
            <a:r>
              <a:rPr lang="en-US" smtClean="0"/>
              <a:t>Qualifications to vote:</a:t>
            </a:r>
          </a:p>
          <a:p>
            <a:pPr lvl="2" eaLnBrk="1" hangingPunct="1"/>
            <a:r>
              <a:rPr lang="en-US" sz="2800" smtClean="0"/>
              <a:t>Citizen of U.S.</a:t>
            </a:r>
          </a:p>
          <a:p>
            <a:pPr lvl="2" eaLnBrk="1" hangingPunct="1"/>
            <a:r>
              <a:rPr lang="en-US" sz="2800" smtClean="0"/>
              <a:t>Citizen of state you’re voting in</a:t>
            </a:r>
          </a:p>
          <a:p>
            <a:pPr lvl="2" eaLnBrk="1" hangingPunct="1"/>
            <a:r>
              <a:rPr lang="en-US" sz="2800" smtClean="0"/>
              <a:t>18 years old by Election Day</a:t>
            </a:r>
          </a:p>
          <a:p>
            <a:pPr eaLnBrk="1" hangingPunct="1"/>
            <a:endParaRPr lang="en-US" smtClean="0"/>
          </a:p>
        </p:txBody>
      </p:sp>
      <p:pic>
        <p:nvPicPr>
          <p:cNvPr id="1026" name="Picture 2" descr="http://insideelections.files.wordpress.com/2008/10/voter-regi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19413"/>
            <a:ext cx="5032375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5575" y="4565650"/>
            <a:ext cx="2892425" cy="1930400"/>
            <a:chOff x="155575" y="4566012"/>
            <a:chExt cx="2892425" cy="1930036"/>
          </a:xfrm>
        </p:grpSpPr>
        <p:pic>
          <p:nvPicPr>
            <p:cNvPr id="17418" name="Picture 6" descr="http://geology.com/state-map/maps/usa-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4566012"/>
              <a:ext cx="2892425" cy="1930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4" descr="http://www.gospelgifs.com/art_pages_20/images/wom001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59" y="5313240"/>
              <a:ext cx="1085428" cy="118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617913" y="4594225"/>
            <a:ext cx="3011487" cy="1901825"/>
            <a:chOff x="3276600" y="4593736"/>
            <a:chExt cx="3011400" cy="1902312"/>
          </a:xfrm>
        </p:grpSpPr>
        <p:pic>
          <p:nvPicPr>
            <p:cNvPr id="17416" name="Picture 7" descr="C:\Users\pearce.dietrich\AppData\Local\Microsoft\Windows\Temporary Internet Files\Content.IE5\IPSUW85C\MC900027417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593736"/>
              <a:ext cx="3011400" cy="190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4" descr="http://www.gospelgifs.com/art_pages_20/images/wom001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295" y="5313240"/>
              <a:ext cx="1085428" cy="118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3" name="Picture 9" descr="http://www.bestsardarjokes.com/wp-content/uploads/2011/06/must-be-18-to-en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1663"/>
            <a:ext cx="153352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Voter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u="sng" dirty="0" smtClean="0"/>
              <a:t>How to Register:</a:t>
            </a:r>
            <a:endParaRPr lang="en-US" sz="4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dirty="0" smtClean="0"/>
              <a:t>sign up at: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Registrar’s office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DMV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Library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Gov’t office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print online, and then Mail 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-19050" y="5638800"/>
            <a:ext cx="9144000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Must Register </a:t>
            </a:r>
            <a:r>
              <a:rPr lang="en-US" sz="5300" b="1" dirty="0" smtClean="0"/>
              <a:t>22</a:t>
            </a:r>
            <a:r>
              <a:rPr lang="en-US" dirty="0" smtClean="0"/>
              <a:t> days before an election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26389" r="12798" b="8134"/>
          <a:stretch>
            <a:fillRect/>
          </a:stretch>
        </p:blipFill>
        <p:spPr bwMode="auto">
          <a:xfrm>
            <a:off x="6423025" y="1447800"/>
            <a:ext cx="26003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5" t="45158" r="11459" b="25049"/>
          <a:stretch>
            <a:fillRect/>
          </a:stretch>
        </p:blipFill>
        <p:spPr bwMode="auto">
          <a:xfrm>
            <a:off x="6423025" y="2895600"/>
            <a:ext cx="2597150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67200"/>
            <a:ext cx="12620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smtClean="0">
                <a:solidFill>
                  <a:srgbClr val="FFFF00"/>
                </a:solidFill>
              </a:rPr>
              <a:t>Voter 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Highest Election Turnouts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there are </a:t>
            </a:r>
            <a:r>
              <a:rPr lang="en-US" sz="4000" b="1" dirty="0" smtClean="0"/>
              <a:t>Big Issues </a:t>
            </a:r>
            <a:r>
              <a:rPr lang="en-US" dirty="0" smtClean="0"/>
              <a:t>in America</a:t>
            </a:r>
          </a:p>
          <a:p>
            <a:pPr lvl="1" eaLnBrk="1" hangingPunct="1"/>
            <a:r>
              <a:rPr lang="en-US" dirty="0" smtClean="0"/>
              <a:t>Economy</a:t>
            </a:r>
          </a:p>
          <a:p>
            <a:pPr lvl="1" eaLnBrk="1" hangingPunct="1"/>
            <a:r>
              <a:rPr lang="en-US" dirty="0" smtClean="0"/>
              <a:t>War</a:t>
            </a:r>
          </a:p>
          <a:p>
            <a:pPr eaLnBrk="1" hangingPunct="1"/>
            <a:r>
              <a:rPr lang="en-US" dirty="0" smtClean="0"/>
              <a:t>When the </a:t>
            </a:r>
            <a:r>
              <a:rPr lang="en-US" sz="3600" b="1" dirty="0" smtClean="0"/>
              <a:t>President</a:t>
            </a:r>
            <a:r>
              <a:rPr lang="en-US" dirty="0" smtClean="0"/>
              <a:t> is up for election</a:t>
            </a:r>
          </a:p>
        </p:txBody>
      </p:sp>
      <p:pic>
        <p:nvPicPr>
          <p:cNvPr id="4098" name="Picture 2" descr="http://stutteringmessiah.files.wordpress.com/2011/06/great-depres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3352800"/>
            <a:ext cx="37830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muftah.org/wp-content/uploads/2011/12/Iraq-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733800"/>
            <a:ext cx="4368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400800" y="4933950"/>
            <a:ext cx="2279650" cy="1563688"/>
            <a:chOff x="6788729" y="5257900"/>
            <a:chExt cx="2279071" cy="1563517"/>
          </a:xfrm>
        </p:grpSpPr>
        <p:pic>
          <p:nvPicPr>
            <p:cNvPr id="20488" name="Picture 6" descr="http://www.barackobama.net/pictures/barack-obama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729" y="5264826"/>
              <a:ext cx="1143000" cy="1544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8" descr="http://media.npr.org/assets/img/2012/09/03/romney_2012_13316889-0349345d6a676317e961bb2a68303ac97680ad0a-s5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32" t="9666" r="16269"/>
            <a:stretch>
              <a:fillRect/>
            </a:stretch>
          </p:blipFill>
          <p:spPr bwMode="auto">
            <a:xfrm>
              <a:off x="7931729" y="5257900"/>
              <a:ext cx="1136071" cy="154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3"/>
            <p:cNvSpPr txBox="1">
              <a:spLocks noChangeArrowheads="1"/>
            </p:cNvSpPr>
            <p:nvPr/>
          </p:nvSpPr>
          <p:spPr bwMode="auto">
            <a:xfrm>
              <a:off x="7655877" y="6236642"/>
              <a:ext cx="64992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FFFF00"/>
                  </a:solidFill>
                </a:rPr>
                <a:t>vs.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6800" y="1398657"/>
            <a:ext cx="721101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turnout </a:t>
            </a:r>
            <a:r>
              <a:rPr lang="en-US" sz="4000" dirty="0" smtClean="0">
                <a:solidFill>
                  <a:schemeClr val="bg1"/>
                </a:solidFill>
              </a:rPr>
              <a:t>= people show up to vote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Political Party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A group that shares similar beliefs and </a:t>
            </a:r>
            <a:r>
              <a:rPr lang="en-US" dirty="0" smtClean="0"/>
              <a:t>wants </a:t>
            </a:r>
            <a:r>
              <a:rPr lang="en-US" dirty="0" smtClean="0"/>
              <a:t>their beliefs to become </a:t>
            </a:r>
            <a:r>
              <a:rPr lang="en-US" dirty="0" smtClean="0"/>
              <a:t>policy and law.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5800" y="2514600"/>
            <a:ext cx="4953000" cy="4191000"/>
            <a:chOff x="2362200" y="2514600"/>
            <a:chExt cx="4953000" cy="4191000"/>
          </a:xfrm>
        </p:grpSpPr>
        <p:pic>
          <p:nvPicPr>
            <p:cNvPr id="3083" name="Picture 4" descr="C:\Users\pearce.dietrich\AppData\Local\Microsoft\Windows\Temporary Internet Files\Content.IE5\T9GY5STQ\MP900431734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95600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6" descr="http://latinosreadytovote.com/wp-content/uploads/2012/03/republican-elepha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514600"/>
              <a:ext cx="2057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791200" y="2438400"/>
            <a:ext cx="3200400" cy="2362200"/>
            <a:chOff x="6096000" y="2438400"/>
            <a:chExt cx="2895600" cy="2362200"/>
          </a:xfrm>
        </p:grpSpPr>
        <p:sp>
          <p:nvSpPr>
            <p:cNvPr id="2" name="Oval Callout 1"/>
            <p:cNvSpPr/>
            <p:nvPr/>
          </p:nvSpPr>
          <p:spPr>
            <a:xfrm>
              <a:off x="6096000" y="2438400"/>
              <a:ext cx="2895600" cy="2362200"/>
            </a:xfrm>
            <a:prstGeom prst="wedgeEllipseCallout">
              <a:avLst>
                <a:gd name="adj1" fmla="val -108062"/>
                <a:gd name="adj2" fmla="val 3109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82" name="TextBox 2"/>
            <p:cNvSpPr txBox="1">
              <a:spLocks noChangeArrowheads="1"/>
            </p:cNvSpPr>
            <p:nvPr/>
          </p:nvSpPr>
          <p:spPr bwMode="auto">
            <a:xfrm>
              <a:off x="6172200" y="2895600"/>
              <a:ext cx="27432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We believe that the government should spend more money on the military. 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200775" y="4881563"/>
            <a:ext cx="2381250" cy="1817687"/>
            <a:chOff x="6019800" y="3406170"/>
            <a:chExt cx="2895600" cy="1969394"/>
          </a:xfrm>
        </p:grpSpPr>
        <p:sp>
          <p:nvSpPr>
            <p:cNvPr id="11" name="Oval Callout 10"/>
            <p:cNvSpPr/>
            <p:nvPr/>
          </p:nvSpPr>
          <p:spPr>
            <a:xfrm>
              <a:off x="6019800" y="3406170"/>
              <a:ext cx="2895600" cy="1969394"/>
            </a:xfrm>
            <a:prstGeom prst="wedgeEllipseCallout">
              <a:avLst>
                <a:gd name="adj1" fmla="val -115420"/>
                <a:gd name="adj2" fmla="val -1383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80" name="TextBox 11"/>
            <p:cNvSpPr txBox="1">
              <a:spLocks noChangeArrowheads="1"/>
            </p:cNvSpPr>
            <p:nvPr/>
          </p:nvSpPr>
          <p:spPr bwMode="auto">
            <a:xfrm>
              <a:off x="6095999" y="3819126"/>
              <a:ext cx="2743200" cy="130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Here is how we make our belief a reality.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oston-2008-2009-turnout-vs-age-grou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5545" r="3233" b="5159"/>
          <a:stretch>
            <a:fillRect/>
          </a:stretch>
        </p:blipFill>
        <p:spPr bwMode="auto">
          <a:xfrm>
            <a:off x="152400" y="228600"/>
            <a:ext cx="87550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04800" y="533400"/>
            <a:ext cx="4876800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2008 = Presidential Election </a:t>
            </a:r>
            <a:r>
              <a:rPr lang="en-US" sz="2000" b="1">
                <a:solidFill>
                  <a:srgbClr val="7030A0"/>
                </a:solidFill>
              </a:rPr>
              <a:t>(purple)</a:t>
            </a:r>
          </a:p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2009 = Non-Presidential Election </a:t>
            </a:r>
            <a:r>
              <a:rPr lang="en-US" sz="2000" b="1">
                <a:solidFill>
                  <a:srgbClr val="008000"/>
                </a:solidFill>
              </a:rPr>
              <a:t>(green)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/>
              <a:t>Why people do note to vote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4000" b="1" smtClean="0"/>
              <a:t>Lack of interest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4000" b="1" smtClean="0"/>
              <a:t>Failure to register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038600" y="3429000"/>
            <a:ext cx="4629150" cy="3209925"/>
            <a:chOff x="4038600" y="3429000"/>
            <a:chExt cx="4629150" cy="3209925"/>
          </a:xfrm>
        </p:grpSpPr>
        <p:pic>
          <p:nvPicPr>
            <p:cNvPr id="22537" name="Picture 2" descr="http://dpsshow.com/wp-content/uploads/2012/07/who-ca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0"/>
            <a:stretch>
              <a:fillRect/>
            </a:stretch>
          </p:blipFill>
          <p:spPr bwMode="auto">
            <a:xfrm>
              <a:off x="4038600" y="3990108"/>
              <a:ext cx="4629150" cy="2648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2" descr="http://dpsshow.com/wp-content/uploads/2012/07/who-ca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29"/>
            <a:stretch>
              <a:fillRect/>
            </a:stretch>
          </p:blipFill>
          <p:spPr bwMode="auto">
            <a:xfrm>
              <a:off x="4038600" y="3429000"/>
              <a:ext cx="4629150" cy="28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2" descr="http://dpsshow.com/wp-content/uploads/2012/07/who-ca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6" b="90729"/>
            <a:stretch>
              <a:fillRect/>
            </a:stretch>
          </p:blipFill>
          <p:spPr bwMode="auto">
            <a:xfrm>
              <a:off x="4038600" y="3709555"/>
              <a:ext cx="4629150" cy="28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2" descr="http://dpsshow.com/wp-content/uploads/2012/07/who-ca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7" t="7417" r="69884" b="78574"/>
            <a:stretch>
              <a:fillRect/>
            </a:stretch>
          </p:blipFill>
          <p:spPr bwMode="auto">
            <a:xfrm>
              <a:off x="4545157" y="3569277"/>
              <a:ext cx="1447800" cy="47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2" descr="http://dpsshow.com/wp-content/uploads/2012/07/who-ca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46" t="7417" r="10326" b="78574"/>
            <a:stretch>
              <a:fillRect/>
            </a:stretch>
          </p:blipFill>
          <p:spPr bwMode="auto">
            <a:xfrm>
              <a:off x="5992958" y="3569277"/>
              <a:ext cx="2286000" cy="47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105400" y="3240088"/>
            <a:ext cx="3810000" cy="3409950"/>
            <a:chOff x="-1905000" y="2295525"/>
            <a:chExt cx="3810000" cy="3409296"/>
          </a:xfrm>
        </p:grpSpPr>
        <p:pic>
          <p:nvPicPr>
            <p:cNvPr id="22534" name="Picture 4" descr="http://cdn.memegenerator.net/instances/400x/2716385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50"/>
            <a:stretch>
              <a:fillRect/>
            </a:stretch>
          </p:blipFill>
          <p:spPr bwMode="auto">
            <a:xfrm>
              <a:off x="-1905000" y="2295525"/>
              <a:ext cx="3810000" cy="334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33400" y="5287388"/>
              <a:ext cx="1063625" cy="4174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2536" name="TextBox 11"/>
            <p:cNvSpPr txBox="1">
              <a:spLocks noChangeArrowheads="1"/>
            </p:cNvSpPr>
            <p:nvPr/>
          </p:nvSpPr>
          <p:spPr bwMode="auto">
            <a:xfrm>
              <a:off x="457200" y="5181600"/>
              <a:ext cx="13817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latin typeface="Gill Sans Ultra Bold Condensed" pitchFamily="34" charset="0"/>
                  <a:cs typeface="Aharoni" pitchFamily="2" charset="-79"/>
                </a:rPr>
                <a:t>TO VOTE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doesn’t vote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5334000"/>
          </a:xfrm>
        </p:spPr>
        <p:txBody>
          <a:bodyPr/>
          <a:lstStyle/>
          <a:p>
            <a:pPr eaLnBrk="1" hangingPunct="1"/>
            <a:r>
              <a:rPr lang="en-US" sz="3600" b="1" smtClean="0"/>
              <a:t>Age</a:t>
            </a:r>
          </a:p>
          <a:p>
            <a:pPr lvl="1" eaLnBrk="1" hangingPunct="1"/>
            <a:r>
              <a:rPr lang="en-US" sz="3200" smtClean="0"/>
              <a:t>Young People</a:t>
            </a:r>
          </a:p>
          <a:p>
            <a:pPr lvl="2" eaLnBrk="1" hangingPunct="1"/>
            <a:r>
              <a:rPr lang="en-US" sz="2800" smtClean="0"/>
              <a:t>Not interested</a:t>
            </a:r>
          </a:p>
          <a:p>
            <a:pPr eaLnBrk="1" hangingPunct="1"/>
            <a:r>
              <a:rPr lang="en-US" sz="3600" b="1" smtClean="0"/>
              <a:t>Education</a:t>
            </a:r>
          </a:p>
          <a:p>
            <a:pPr lvl="1" eaLnBrk="1" hangingPunct="1"/>
            <a:r>
              <a:rPr lang="en-US" sz="3200" smtClean="0"/>
              <a:t>Uneducated</a:t>
            </a:r>
          </a:p>
          <a:p>
            <a:pPr lvl="2" eaLnBrk="1" hangingPunct="1"/>
            <a:r>
              <a:rPr lang="en-US" sz="2800" smtClean="0"/>
              <a:t>Don’t understand the issues</a:t>
            </a:r>
          </a:p>
          <a:p>
            <a:pPr eaLnBrk="1" hangingPunct="1"/>
            <a:r>
              <a:rPr lang="en-US" sz="3600" b="1" smtClean="0"/>
              <a:t>Income</a:t>
            </a:r>
          </a:p>
          <a:p>
            <a:pPr lvl="1" eaLnBrk="1" hangingPunct="1"/>
            <a:r>
              <a:rPr lang="en-US" sz="3200" smtClean="0"/>
              <a:t>Poor</a:t>
            </a:r>
          </a:p>
          <a:p>
            <a:pPr lvl="2" eaLnBrk="1" hangingPunct="1"/>
            <a:r>
              <a:rPr lang="en-US" sz="2800" smtClean="0"/>
              <a:t>No time; other worries</a:t>
            </a:r>
          </a:p>
        </p:txBody>
      </p:sp>
      <p:pic>
        <p:nvPicPr>
          <p:cNvPr id="2050" name="Picture 2" descr="http://ngdrb.files.wordpress.com/2010/06/lazy-kids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1" r="5276"/>
          <a:stretch>
            <a:fillRect/>
          </a:stretch>
        </p:blipFill>
        <p:spPr bwMode="auto">
          <a:xfrm>
            <a:off x="4724400" y="2995613"/>
            <a:ext cx="424656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2.bp.blogspot.com/_UMMrL6TlQTA/TSXcoJq2HzI/AAAAAAAAABo/Mtlex2MNuMI/s1600/uneducated-and-misinfor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1"/>
          <a:stretch>
            <a:fillRect/>
          </a:stretch>
        </p:blipFill>
        <p:spPr bwMode="auto">
          <a:xfrm>
            <a:off x="5791200" y="2967038"/>
            <a:ext cx="31797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shoutwire.com/articles/wp-content/uploads/2012/08/tedwilliamsLAP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r="9796"/>
          <a:stretch>
            <a:fillRect/>
          </a:stretch>
        </p:blipFill>
        <p:spPr bwMode="auto">
          <a:xfrm>
            <a:off x="5638800" y="3195638"/>
            <a:ext cx="33321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oston-2008-2009-turnout-vs-age-grou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5545" r="3233" b="5159"/>
          <a:stretch>
            <a:fillRect/>
          </a:stretch>
        </p:blipFill>
        <p:spPr bwMode="auto">
          <a:xfrm>
            <a:off x="152400" y="228600"/>
            <a:ext cx="87550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" y="1989138"/>
            <a:ext cx="3810000" cy="2209800"/>
            <a:chOff x="152400" y="1676400"/>
            <a:chExt cx="3810000" cy="2209800"/>
          </a:xfrm>
        </p:grpSpPr>
        <p:sp>
          <p:nvSpPr>
            <p:cNvPr id="2" name="Oval 1"/>
            <p:cNvSpPr/>
            <p:nvPr/>
          </p:nvSpPr>
          <p:spPr>
            <a:xfrm>
              <a:off x="152400" y="1676400"/>
              <a:ext cx="3810000" cy="2209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5616" name="TextBox 2"/>
            <p:cNvSpPr txBox="1">
              <a:spLocks noChangeArrowheads="1"/>
            </p:cNvSpPr>
            <p:nvPr/>
          </p:nvSpPr>
          <p:spPr bwMode="auto">
            <a:xfrm>
              <a:off x="462989" y="1996470"/>
              <a:ext cx="318882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FF0000"/>
                  </a:solidFill>
                </a:rPr>
                <a:t>Lack of Interest</a:t>
              </a:r>
            </a:p>
            <a:p>
              <a:pPr algn="ctr" eaLnBrk="1" hangingPunct="1"/>
              <a:r>
                <a:rPr lang="en-US" sz="3200" b="1">
                  <a:solidFill>
                    <a:srgbClr val="FF0000"/>
                  </a:solidFill>
                </a:rPr>
                <a:t>&amp;</a:t>
              </a:r>
            </a:p>
            <a:p>
              <a:pPr algn="ctr" eaLnBrk="1" hangingPunct="1"/>
              <a:r>
                <a:rPr lang="en-US" sz="3200" b="1">
                  <a:solidFill>
                    <a:srgbClr val="FF0000"/>
                  </a:solidFill>
                </a:rPr>
                <a:t>Forget to Register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05463" y="608013"/>
            <a:ext cx="3233737" cy="1677987"/>
            <a:chOff x="4876800" y="0"/>
            <a:chExt cx="3810000" cy="2209800"/>
          </a:xfrm>
        </p:grpSpPr>
        <p:sp>
          <p:nvSpPr>
            <p:cNvPr id="6" name="Oval 5"/>
            <p:cNvSpPr/>
            <p:nvPr/>
          </p:nvSpPr>
          <p:spPr>
            <a:xfrm>
              <a:off x="4876800" y="0"/>
              <a:ext cx="3810000" cy="2209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5614" name="TextBox 6"/>
            <p:cNvSpPr txBox="1">
              <a:spLocks noChangeArrowheads="1"/>
            </p:cNvSpPr>
            <p:nvPr/>
          </p:nvSpPr>
          <p:spPr bwMode="auto">
            <a:xfrm>
              <a:off x="5833751" y="102339"/>
              <a:ext cx="1896103" cy="190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4400" b="1" u="sng">
                  <a:solidFill>
                    <a:srgbClr val="008000"/>
                  </a:solidFill>
                </a:rPr>
                <a:t>Age</a:t>
              </a:r>
            </a:p>
            <a:p>
              <a:pPr algn="ctr" eaLnBrk="1" hangingPunct="1"/>
              <a:r>
                <a:rPr lang="en-US" sz="4400" b="1">
                  <a:solidFill>
                    <a:schemeClr val="bg1"/>
                  </a:solidFill>
                </a:rPr>
                <a:t>Young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5791200" y="2514600"/>
            <a:ext cx="3048000" cy="20574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75350" y="2819400"/>
            <a:ext cx="2711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u="sng">
                <a:solidFill>
                  <a:srgbClr val="008000"/>
                </a:solidFill>
              </a:rPr>
              <a:t>Education</a:t>
            </a:r>
          </a:p>
          <a:p>
            <a:pPr algn="ctr" eaLnBrk="1" hangingPunct="1"/>
            <a:r>
              <a:rPr lang="en-US" sz="4000" b="1">
                <a:solidFill>
                  <a:schemeClr val="bg1"/>
                </a:solidFill>
              </a:rPr>
              <a:t>uneducated</a:t>
            </a:r>
          </a:p>
        </p:txBody>
      </p:sp>
      <p:sp>
        <p:nvSpPr>
          <p:cNvPr id="10" name="Oval 9"/>
          <p:cNvSpPr/>
          <p:nvPr/>
        </p:nvSpPr>
        <p:spPr>
          <a:xfrm>
            <a:off x="5791200" y="4724400"/>
            <a:ext cx="3048000" cy="20193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00800" y="5033963"/>
            <a:ext cx="19161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u="sng">
                <a:solidFill>
                  <a:srgbClr val="008000"/>
                </a:solidFill>
              </a:rPr>
              <a:t>Income</a:t>
            </a:r>
          </a:p>
          <a:p>
            <a:pPr algn="ctr" eaLnBrk="1" hangingPunct="1"/>
            <a:r>
              <a:rPr lang="en-US" sz="4400" b="1">
                <a:solidFill>
                  <a:schemeClr val="bg1"/>
                </a:solidFill>
              </a:rPr>
              <a:t>Poor</a:t>
            </a:r>
          </a:p>
        </p:txBody>
      </p:sp>
      <p:cxnSp>
        <p:nvCxnSpPr>
          <p:cNvPr id="13" name="Straight Connector 12"/>
          <p:cNvCxnSpPr>
            <a:stCxn id="6" idx="2"/>
            <a:endCxn id="2" idx="6"/>
          </p:cNvCxnSpPr>
          <p:nvPr/>
        </p:nvCxnSpPr>
        <p:spPr>
          <a:xfrm flipH="1">
            <a:off x="3962400" y="1447800"/>
            <a:ext cx="1643063" cy="1646238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2"/>
          </p:cNvCxnSpPr>
          <p:nvPr/>
        </p:nvCxnSpPr>
        <p:spPr>
          <a:xfrm flipH="1" flipV="1">
            <a:off x="3962400" y="3094038"/>
            <a:ext cx="1828800" cy="449262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2"/>
            <a:endCxn id="2" idx="6"/>
          </p:cNvCxnSpPr>
          <p:nvPr/>
        </p:nvCxnSpPr>
        <p:spPr>
          <a:xfrm flipH="1" flipV="1">
            <a:off x="3962400" y="3094038"/>
            <a:ext cx="1828800" cy="2640012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98575" y="1135063"/>
            <a:ext cx="1517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 b="1"/>
              <a:t>Why?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477000" y="-76200"/>
            <a:ext cx="1563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 b="1"/>
              <a:t>Who?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pPr eaLnBrk="1" hangingPunct="1"/>
            <a:r>
              <a:rPr lang="en-US" sz="13800" b="1" smtClean="0">
                <a:solidFill>
                  <a:srgbClr val="FFFF00"/>
                </a:solidFill>
              </a:rPr>
              <a:t>Campaign</a:t>
            </a:r>
            <a:br>
              <a:rPr lang="en-US" sz="13800" b="1" smtClean="0">
                <a:solidFill>
                  <a:srgbClr val="FFFF00"/>
                </a:solidFill>
              </a:rPr>
            </a:br>
            <a:r>
              <a:rPr lang="en-US" sz="13800" b="1" smtClean="0">
                <a:solidFill>
                  <a:srgbClr val="FFFF00"/>
                </a:solidFill>
              </a:rPr>
              <a:t>Finance</a:t>
            </a:r>
            <a:br>
              <a:rPr lang="en-US" sz="13800" b="1" smtClean="0">
                <a:solidFill>
                  <a:srgbClr val="FFFF00"/>
                </a:solidFill>
              </a:rPr>
            </a:br>
            <a:r>
              <a:rPr lang="en-US" sz="13800" b="1" smtClean="0">
                <a:solidFill>
                  <a:srgbClr val="FFFF00"/>
                </a:solidFill>
              </a:rPr>
              <a:t>Reform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Man In Sui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257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81645" r="71599" b="4710"/>
          <a:stretch>
            <a:fillRect/>
          </a:stretch>
        </p:blipFill>
        <p:spPr bwMode="auto">
          <a:xfrm>
            <a:off x="6154738" y="3657600"/>
            <a:ext cx="28368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3" name="Picture 4" descr="http://www.virginiaplaces.org/graphics/congdist199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16413"/>
            <a:ext cx="2354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26415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5" name="Picture 5" descr="C:\Users\pearce.dietrich\AppData\Local\Microsoft\Windows\Temporary Internet Files\Content.IE5\92ZVDHOQ\MC9000592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4876800"/>
            <a:ext cx="128111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 descr="Old Styled Tv Se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8450"/>
            <a:ext cx="16017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5475"/>
            <a:ext cx="1851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2865516">
            <a:off x="2371725" y="3686175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497237">
            <a:off x="4806950" y="3703638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171613">
            <a:off x="3788569" y="3672682"/>
            <a:ext cx="693737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pic>
        <p:nvPicPr>
          <p:cNvPr id="27662" name="Picture 2" descr="C:\Users\pearce.dietrich\AppData\Local\Microsoft\Windows\Temporary Internet Files\Content.IE5\3MQD2JC7\MC900437785[1].w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03" b="50000"/>
          <a:stretch>
            <a:fillRect/>
          </a:stretch>
        </p:blipFill>
        <p:spPr bwMode="auto">
          <a:xfrm>
            <a:off x="3151188" y="0"/>
            <a:ext cx="2035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295400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542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 descr="http://t0.gstatic.com/images?q=tbn:ANd9GcSNB7uetVZKbZe4vAYVu2WNRd-fYUJQErmPDHpVyguWF1ZltzL5oHt2yN1d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8750"/>
            <a:ext cx="2743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omgtoptens.com/wp-content/uploads/2012/09/usa-flag-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27225"/>
            <a:ext cx="73660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http://www.barackobama.net/pictures/barack-obama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343400"/>
            <a:ext cx="169703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http://media.npr.org/assets/img/2012/09/03/romney_2012_13316889-0349345d6a676317e961bb2a68303ac97680ad0a-s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0" t="5762" r="23950"/>
          <a:stretch>
            <a:fillRect/>
          </a:stretch>
        </p:blipFill>
        <p:spPr bwMode="auto">
          <a:xfrm>
            <a:off x="7280275" y="4343400"/>
            <a:ext cx="171291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927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5492750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11788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54927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5508625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50736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9720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4810125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5099050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560888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1328" r="4492" b="6250"/>
          <a:stretch/>
        </p:blipFill>
        <p:spPr bwMode="auto">
          <a:xfrm>
            <a:off x="14287" y="828674"/>
            <a:ext cx="9115426" cy="602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73" y="119390"/>
            <a:ext cx="9078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2012 Presidential Election Campaign Financing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362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Interest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/>
              <a:t>NRA</a:t>
            </a:r>
          </a:p>
          <a:p>
            <a:pPr lvl="1" eaLnBrk="1" hangingPunct="1"/>
            <a:r>
              <a:rPr lang="en-US" sz="3200" dirty="0" smtClean="0"/>
              <a:t>National </a:t>
            </a:r>
            <a:r>
              <a:rPr lang="en-US" sz="3200" dirty="0" smtClean="0"/>
              <a:t>Rifle Association</a:t>
            </a:r>
            <a:endParaRPr lang="en-US" sz="3200" dirty="0" smtClean="0"/>
          </a:p>
          <a:p>
            <a:pPr eaLnBrk="1" hangingPunct="1"/>
            <a:r>
              <a:rPr lang="en-US" sz="4800" b="1" dirty="0" smtClean="0"/>
              <a:t>NEA</a:t>
            </a:r>
          </a:p>
          <a:p>
            <a:pPr lvl="1" eaLnBrk="1" hangingPunct="1"/>
            <a:r>
              <a:rPr lang="en-US" sz="3200" dirty="0" smtClean="0"/>
              <a:t>National Educator Association</a:t>
            </a:r>
          </a:p>
          <a:p>
            <a:pPr eaLnBrk="1" hangingPunct="1"/>
            <a:endParaRPr lang="en-US" sz="4800" b="1" dirty="0" smtClean="0"/>
          </a:p>
        </p:txBody>
      </p:sp>
      <p:pic>
        <p:nvPicPr>
          <p:cNvPr id="2050" name="Picture 2" descr="http://3.bp.blogspot.com/-6CCLcHVnOhg/TV1aWuomU5I/AAAAAAAABtM/S3cMfHMZfM0/s1600/22+Calibre+Hand+Gu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08488"/>
            <a:ext cx="2962275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pearce.dietrich\AppData\Local\Microsoft\Windows\Temporary Internet Files\Content.IE5\UHPARGJF\MM90028528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27475"/>
            <a:ext cx="2209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 txBox="1">
            <a:spLocks/>
          </p:cNvSpPr>
          <p:nvPr/>
        </p:nvSpPr>
        <p:spPr bwMode="auto">
          <a:xfrm>
            <a:off x="2286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FF00"/>
                </a:solidFill>
              </a:rPr>
              <a:t>Political Party</a:t>
            </a:r>
          </a:p>
          <a:p>
            <a:pPr algn="ctr" eaLnBrk="1" hangingPunct="1"/>
            <a:r>
              <a:rPr lang="en-US" sz="4400"/>
              <a:t>recruit and nominate candidates</a:t>
            </a:r>
          </a:p>
        </p:txBody>
      </p:sp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228600" y="2667000"/>
            <a:ext cx="3810000" cy="3810000"/>
            <a:chOff x="3505200" y="2895600"/>
            <a:chExt cx="3810000" cy="3810000"/>
          </a:xfrm>
        </p:grpSpPr>
        <p:pic>
          <p:nvPicPr>
            <p:cNvPr id="4105" name="Picture 4" descr="C:\Users\pearce.dietrich\AppData\Local\Microsoft\Windows\Temporary Internet Files\Content.IE5\T9GY5STQ\MP900431734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95600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6" descr="http://latinosreadytovote.com/wp-content/uploads/2012/03/republican-elepha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923309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ight Arrow 5"/>
          <p:cNvSpPr/>
          <p:nvPr/>
        </p:nvSpPr>
        <p:spPr>
          <a:xfrm>
            <a:off x="4495800" y="4572000"/>
            <a:ext cx="1066800" cy="1143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01" name="Picture 2" descr="http://pictures.thaindian.com/d/761-1/822138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54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14763" y="1785938"/>
            <a:ext cx="3398837" cy="1817687"/>
            <a:chOff x="6019800" y="3406170"/>
            <a:chExt cx="2895600" cy="1969394"/>
          </a:xfrm>
        </p:grpSpPr>
        <p:sp>
          <p:nvSpPr>
            <p:cNvPr id="9" name="Oval Callout 8"/>
            <p:cNvSpPr/>
            <p:nvPr/>
          </p:nvSpPr>
          <p:spPr>
            <a:xfrm>
              <a:off x="6019800" y="3406170"/>
              <a:ext cx="2895600" cy="1969394"/>
            </a:xfrm>
            <a:prstGeom prst="wedgeEllipseCallout">
              <a:avLst>
                <a:gd name="adj1" fmla="val -53584"/>
                <a:gd name="adj2" fmla="val 3874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4" name="TextBox 9"/>
            <p:cNvSpPr txBox="1">
              <a:spLocks noChangeArrowheads="1"/>
            </p:cNvSpPr>
            <p:nvPr/>
          </p:nvSpPr>
          <p:spPr bwMode="auto">
            <a:xfrm>
              <a:off x="6095999" y="3650613"/>
              <a:ext cx="2743200" cy="17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We pick a candidate that can get elected to office and make our belief a law.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sp>
        <p:nvSpPr>
          <p:cNvPr id="5" name="Right Arrow 4"/>
          <p:cNvSpPr/>
          <p:nvPr/>
        </p:nvSpPr>
        <p:spPr>
          <a:xfrm rot="2278388">
            <a:off x="2857500" y="2928938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3690938" y="2101850"/>
            <a:ext cx="2454275" cy="3074988"/>
            <a:chOff x="4953000" y="152400"/>
            <a:chExt cx="1447801" cy="1539806"/>
          </a:xfrm>
        </p:grpSpPr>
        <p:pic>
          <p:nvPicPr>
            <p:cNvPr id="3072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52400"/>
              <a:ext cx="14478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Box 7"/>
            <p:cNvSpPr txBox="1">
              <a:spLocks noChangeArrowheads="1"/>
            </p:cNvSpPr>
            <p:nvPr/>
          </p:nvSpPr>
          <p:spPr bwMode="auto">
            <a:xfrm>
              <a:off x="4953001" y="1399309"/>
              <a:ext cx="1447800" cy="2928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FFFF00"/>
                  </a:solidFill>
                </a:rPr>
                <a:t>Mitt Romney</a:t>
              </a:r>
            </a:p>
          </p:txBody>
        </p:sp>
      </p:grp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354513"/>
            <a:ext cx="23018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2253524">
            <a:off x="6065838" y="4538663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" name="Picture 2" descr="http://3.bp.blogspot.com/-6CCLcHVnOhg/TV1aWuomU5I/AAAAAAAABtM/S3cMfHMZfM0/s1600/22+Calibre+Hand+Gu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713"/>
            <a:ext cx="113823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sp>
        <p:nvSpPr>
          <p:cNvPr id="5" name="Right Arrow 4"/>
          <p:cNvSpPr/>
          <p:nvPr/>
        </p:nvSpPr>
        <p:spPr>
          <a:xfrm rot="2278388">
            <a:off x="2857500" y="2928938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3690938" y="2101850"/>
            <a:ext cx="2454275" cy="3074988"/>
            <a:chOff x="4953000" y="152400"/>
            <a:chExt cx="1447801" cy="1539806"/>
          </a:xfrm>
        </p:grpSpPr>
        <p:pic>
          <p:nvPicPr>
            <p:cNvPr id="3175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52400"/>
              <a:ext cx="14478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8" name="TextBox 7"/>
            <p:cNvSpPr txBox="1">
              <a:spLocks noChangeArrowheads="1"/>
            </p:cNvSpPr>
            <p:nvPr/>
          </p:nvSpPr>
          <p:spPr bwMode="auto">
            <a:xfrm>
              <a:off x="4953001" y="1399309"/>
              <a:ext cx="1447800" cy="2928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FFFF00"/>
                  </a:solidFill>
                </a:rPr>
                <a:t>Mitt Romney</a:t>
              </a:r>
            </a:p>
          </p:txBody>
        </p:sp>
      </p:grp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354513"/>
            <a:ext cx="23018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2253524">
            <a:off x="6065838" y="4538663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" name="Picture 2" descr="http://3.bp.blogspot.com/-6CCLcHVnOhg/TV1aWuomU5I/AAAAAAAABtM/S3cMfHMZfM0/s1600/22+Calibre+Hand+Gu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713"/>
            <a:ext cx="113823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pearce.dietrich\AppData\Local\Microsoft\Windows\Temporary Internet Files\Content.IE5\UHPARGJF\MC90010108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32225"/>
            <a:ext cx="25971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pearce.dietrich\AppData\Local\Microsoft\Windows\Temporary Internet Files\Content.IE5\31CLG04C\MC90005928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4429125"/>
            <a:ext cx="15208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 rot="20038944">
            <a:off x="2624138" y="4249738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6375" y="5656263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Oppose </a:t>
            </a:r>
            <a:r>
              <a:rPr lang="en-US" sz="2800" b="1" dirty="0">
                <a:solidFill>
                  <a:schemeClr val="bg1"/>
                </a:solidFill>
              </a:rPr>
              <a:t>Gun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earce.dietrich\AppData\Local\Microsoft\Windows\Temporary Internet Files\Content.IE5\3MQD2JC7\MC90043778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03" b="50000"/>
          <a:stretch>
            <a:fillRect/>
          </a:stretch>
        </p:blipFill>
        <p:spPr bwMode="auto">
          <a:xfrm>
            <a:off x="2079625" y="57715"/>
            <a:ext cx="2035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005825" y="27044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pic>
        <p:nvPicPr>
          <p:cNvPr id="32771" name="Picture 6" descr="Man In Sui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257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81645" r="71599" b="4710"/>
          <a:stretch>
            <a:fillRect/>
          </a:stretch>
        </p:blipFill>
        <p:spPr bwMode="auto">
          <a:xfrm>
            <a:off x="6154738" y="3657600"/>
            <a:ext cx="28368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4" name="Picture 4" descr="http://www.virginiaplaces.org/graphics/congdist199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16413"/>
            <a:ext cx="2354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26415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6" name="Picture 5" descr="C:\Users\pearce.dietrich\AppData\Local\Microsoft\Windows\Temporary Internet Files\Content.IE5\92ZVDHOQ\MC90005928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4876800"/>
            <a:ext cx="128111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" descr="Old Styled Tv Set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8450"/>
            <a:ext cx="16017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5475"/>
            <a:ext cx="1851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2865516">
            <a:off x="2371725" y="3686175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497237">
            <a:off x="4806950" y="3703638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171613">
            <a:off x="3788569" y="3672682"/>
            <a:ext cx="693737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pic>
        <p:nvPicPr>
          <p:cNvPr id="3278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295400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easyvectors.com/assets/images/vectors/afbig/business-man-smiling-clip-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6" y="4724400"/>
            <a:ext cx="13443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easyvectors.com/assets/images/vectors/afbig/business-man-smiling-clip-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4724400"/>
            <a:ext cx="13443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easyvectors.com/assets/images/vectors/afbig/business-man-smiling-clip-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75" y="4724400"/>
            <a:ext cx="13443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asyvectors.com/assets/images/vectors/afbig/business-man-smiling-clip-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27" y="4724400"/>
            <a:ext cx="13443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easyvectors.com/assets/images/vectors/afbig/business-man-smiling-clip-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52" y="4724400"/>
            <a:ext cx="13443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3074" idx="2"/>
            <a:endCxn id="3076" idx="0"/>
          </p:cNvCxnSpPr>
          <p:nvPr/>
        </p:nvCxnSpPr>
        <p:spPr>
          <a:xfrm flipH="1">
            <a:off x="1344350" y="3581400"/>
            <a:ext cx="3227650" cy="1143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074" idx="2"/>
            <a:endCxn id="7" idx="0"/>
          </p:cNvCxnSpPr>
          <p:nvPr/>
        </p:nvCxnSpPr>
        <p:spPr>
          <a:xfrm flipH="1">
            <a:off x="2996275" y="3581400"/>
            <a:ext cx="1575725" cy="1143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074" idx="2"/>
            <a:endCxn id="8" idx="0"/>
          </p:cNvCxnSpPr>
          <p:nvPr/>
        </p:nvCxnSpPr>
        <p:spPr>
          <a:xfrm>
            <a:off x="4572000" y="3581400"/>
            <a:ext cx="48949" cy="1143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074" idx="2"/>
            <a:endCxn id="9" idx="0"/>
          </p:cNvCxnSpPr>
          <p:nvPr/>
        </p:nvCxnSpPr>
        <p:spPr>
          <a:xfrm>
            <a:off x="4572000" y="3581400"/>
            <a:ext cx="1638301" cy="1143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074" idx="2"/>
            <a:endCxn id="10" idx="0"/>
          </p:cNvCxnSpPr>
          <p:nvPr/>
        </p:nvCxnSpPr>
        <p:spPr>
          <a:xfrm>
            <a:off x="4572000" y="3581400"/>
            <a:ext cx="3290226" cy="1143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0973" y="6184612"/>
            <a:ext cx="750205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Lobbyists </a:t>
            </a:r>
            <a:r>
              <a:rPr lang="en-US" sz="3200" dirty="0" smtClean="0">
                <a:solidFill>
                  <a:schemeClr val="bg1"/>
                </a:solidFill>
              </a:rPr>
              <a:t>= employees of the interest group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stanfordflipside.com/images/132nra-949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33401"/>
            <a:ext cx="38862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42438" y="45749"/>
            <a:ext cx="265912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Interest Group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733800" y="5334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4724400" y="0"/>
            <a:ext cx="1447800" cy="1741488"/>
            <a:chOff x="4953000" y="152400"/>
            <a:chExt cx="1447800" cy="1582665"/>
          </a:xfrm>
        </p:grpSpPr>
        <p:pic>
          <p:nvPicPr>
            <p:cNvPr id="338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52400"/>
              <a:ext cx="14478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6" name="TextBox 7"/>
            <p:cNvSpPr txBox="1">
              <a:spLocks noChangeArrowheads="1"/>
            </p:cNvSpPr>
            <p:nvPr/>
          </p:nvSpPr>
          <p:spPr bwMode="auto">
            <a:xfrm>
              <a:off x="4953000" y="1399309"/>
              <a:ext cx="1447800" cy="3357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00"/>
                  </a:solidFill>
                </a:rPr>
                <a:t>Mitt Romney</a:t>
              </a:r>
            </a:p>
          </p:txBody>
        </p:sp>
      </p:grp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7700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6324600" y="6096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3622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6576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NRLC</a:t>
            </a:r>
          </a:p>
        </p:txBody>
      </p:sp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4" t="1563" r="26981" b="64063"/>
          <a:stretch>
            <a:fillRect/>
          </a:stretch>
        </p:blipFill>
        <p:spPr bwMode="auto">
          <a:xfrm>
            <a:off x="228600" y="510540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2858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 rot="1799992">
            <a:off x="2057400" y="27432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981200" y="38862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8892648">
            <a:off x="2938463" y="5224463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57800" y="3733800"/>
            <a:ext cx="1676400" cy="1143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bg1"/>
                </a:solidFill>
              </a:rPr>
              <a:t>PAC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Restore Our Future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572000" y="3962400"/>
            <a:ext cx="6858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29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5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TextBox 26"/>
          <p:cNvSpPr txBox="1">
            <a:spLocks noChangeArrowheads="1"/>
          </p:cNvSpPr>
          <p:nvPr/>
        </p:nvSpPr>
        <p:spPr bwMode="auto">
          <a:xfrm>
            <a:off x="2895600" y="3124200"/>
            <a:ext cx="157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</a:rPr>
              <a:t>a lot more $$$</a:t>
            </a:r>
          </a:p>
        </p:txBody>
      </p:sp>
      <p:pic>
        <p:nvPicPr>
          <p:cNvPr id="133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/>
          <a:stretch>
            <a:fillRect/>
          </a:stretch>
        </p:blipFill>
        <p:spPr bwMode="auto">
          <a:xfrm>
            <a:off x="6934200" y="4572000"/>
            <a:ext cx="21336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ight Arrow 22"/>
          <p:cNvSpPr/>
          <p:nvPr/>
        </p:nvSpPr>
        <p:spPr>
          <a:xfrm rot="2648546">
            <a:off x="6292850" y="4843463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3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51150"/>
            <a:ext cx="1219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3330" grpId="0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541119">
            <a:off x="5032224" y="409072"/>
            <a:ext cx="1676400" cy="1143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</a:rPr>
              <a:t>PAC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Restore Our Future</a:t>
            </a:r>
          </a:p>
        </p:txBody>
      </p:sp>
      <p:pic>
        <p:nvPicPr>
          <p:cNvPr id="18" name="Picture 2" descr="C:\Users\pearce.dietrich\AppData\Local\Microsoft\Windows\Temporary Internet Files\Content.IE5\3MQD2JC7\MC90043778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03" b="50000"/>
          <a:stretch>
            <a:fillRect/>
          </a:stretch>
        </p:blipFill>
        <p:spPr bwMode="auto">
          <a:xfrm>
            <a:off x="1426600" y="57715"/>
            <a:ext cx="2035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27044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pic>
        <p:nvPicPr>
          <p:cNvPr id="32771" name="Picture 6" descr="Man In Sui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257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81645" r="71599" b="4710"/>
          <a:stretch>
            <a:fillRect/>
          </a:stretch>
        </p:blipFill>
        <p:spPr bwMode="auto">
          <a:xfrm>
            <a:off x="6154738" y="3657600"/>
            <a:ext cx="28368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4" name="Picture 4" descr="http://www.virginiaplaces.org/graphics/congdist199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16413"/>
            <a:ext cx="2354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26415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6" name="Picture 5" descr="C:\Users\pearce.dietrich\AppData\Local\Microsoft\Windows\Temporary Internet Files\Content.IE5\92ZVDHOQ\MC90005928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4876800"/>
            <a:ext cx="128111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" descr="Old Styled Tv Set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8450"/>
            <a:ext cx="16017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5475"/>
            <a:ext cx="1851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2865516">
            <a:off x="2371725" y="3686175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497237">
            <a:off x="4806950" y="3703638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171613">
            <a:off x="3788569" y="3672682"/>
            <a:ext cx="693737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pic>
        <p:nvPicPr>
          <p:cNvPr id="3278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295400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8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Result</a:t>
            </a:r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Political Campaigns depend on Money</a:t>
            </a:r>
            <a:endParaRPr lang="en-US" dirty="0" smtClean="0"/>
          </a:p>
          <a:p>
            <a:pPr eaLnBrk="1" hangingPunct="1"/>
            <a:r>
              <a:rPr lang="en-US" dirty="0" smtClean="0"/>
              <a:t>Raising Money </a:t>
            </a:r>
            <a:r>
              <a:rPr lang="en-US" dirty="0" smtClean="0"/>
              <a:t>is more important than </a:t>
            </a:r>
            <a:r>
              <a:rPr lang="en-US" dirty="0" smtClean="0"/>
              <a:t>public service</a:t>
            </a:r>
            <a:endParaRPr lang="en-US" dirty="0" smtClean="0"/>
          </a:p>
          <a:p>
            <a:pPr eaLnBrk="1" hangingPunct="1"/>
            <a:r>
              <a:rPr lang="en-US" dirty="0" smtClean="0"/>
              <a:t>Is Money  </a:t>
            </a:r>
            <a:r>
              <a:rPr lang="en-US" dirty="0" smtClean="0"/>
              <a:t>more important than the People?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482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927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5492750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11788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54927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5508625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50736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972050"/>
            <a:ext cx="21542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4810125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5099050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560888"/>
            <a:ext cx="2154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2" descr="Old Styled Tv Se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81388"/>
            <a:ext cx="16017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08413"/>
            <a:ext cx="18510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7938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315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Campaign Costs are Rising</a:t>
            </a:r>
          </a:p>
        </p:txBody>
      </p:sp>
      <p:pic>
        <p:nvPicPr>
          <p:cNvPr id="6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3886200" y="31242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7200" b="1"/>
              <a:t>vs.</a:t>
            </a:r>
          </a:p>
        </p:txBody>
      </p:sp>
      <p:pic>
        <p:nvPicPr>
          <p:cNvPr id="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2963"/>
            <a:ext cx="13874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3340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28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5038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6040438"/>
            <a:ext cx="12239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826125"/>
            <a:ext cx="122396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21363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2324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59912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54022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938838"/>
            <a:ext cx="12223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24525"/>
            <a:ext cx="1223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44700" y="1873250"/>
            <a:ext cx="1941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$600,000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97425" y="4586288"/>
            <a:ext cx="194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$800,000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46863" y="5770563"/>
            <a:ext cx="2082800" cy="83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</a:rPr>
              <a:t>Winner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315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Campaign Costs are Rising</a:t>
            </a:r>
          </a:p>
        </p:txBody>
      </p:sp>
      <p:pic>
        <p:nvPicPr>
          <p:cNvPr id="6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3886200" y="31242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7200" b="1"/>
              <a:t>vs.</a:t>
            </a:r>
          </a:p>
        </p:txBody>
      </p:sp>
      <p:pic>
        <p:nvPicPr>
          <p:cNvPr id="3687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2963"/>
            <a:ext cx="13874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3340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28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5038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6040438"/>
            <a:ext cx="12239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826125"/>
            <a:ext cx="122396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21363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2324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59912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54022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938838"/>
            <a:ext cx="12223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24525"/>
            <a:ext cx="1223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44700" y="1873250"/>
            <a:ext cx="2295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$1,000,000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97425" y="4586288"/>
            <a:ext cx="194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$800,000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1650" y="5799138"/>
            <a:ext cx="2081213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</a:rPr>
              <a:t>Winner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52400"/>
            <a:ext cx="1377950" cy="954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Next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315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Campaign Costs are Rising</a:t>
            </a:r>
          </a:p>
        </p:txBody>
      </p:sp>
      <p:pic>
        <p:nvPicPr>
          <p:cNvPr id="6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3886200" y="31242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7200" b="1"/>
              <a:t>vs.</a:t>
            </a:r>
          </a:p>
        </p:txBody>
      </p:sp>
      <p:pic>
        <p:nvPicPr>
          <p:cNvPr id="3789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2963"/>
            <a:ext cx="13874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3340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28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5038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6040438"/>
            <a:ext cx="12239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826125"/>
            <a:ext cx="122396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21363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232400"/>
            <a:ext cx="1387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5991225"/>
            <a:ext cx="1323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5402263"/>
            <a:ext cx="13239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938838"/>
            <a:ext cx="12223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24525"/>
            <a:ext cx="1223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44700" y="1873250"/>
            <a:ext cx="2295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$1,000,000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97425" y="4586288"/>
            <a:ext cx="2293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$1,500,000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24625" y="5791200"/>
            <a:ext cx="2082800" cy="83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</a:rPr>
              <a:t>Winner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" y="152400"/>
            <a:ext cx="1377950" cy="954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Next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 txBox="1">
            <a:spLocks/>
          </p:cNvSpPr>
          <p:nvPr/>
        </p:nvSpPr>
        <p:spPr bwMode="auto">
          <a:xfrm>
            <a:off x="2286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FF00"/>
                </a:solidFill>
              </a:rPr>
              <a:t>Political Party</a:t>
            </a:r>
          </a:p>
          <a:p>
            <a:pPr algn="ctr" eaLnBrk="1" hangingPunct="1"/>
            <a:r>
              <a:rPr lang="en-US" sz="4400"/>
              <a:t>Educate the voters</a:t>
            </a: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228600" y="2667000"/>
            <a:ext cx="3810000" cy="3810000"/>
            <a:chOff x="3505200" y="2895600"/>
            <a:chExt cx="3810000" cy="3810000"/>
          </a:xfrm>
        </p:grpSpPr>
        <p:pic>
          <p:nvPicPr>
            <p:cNvPr id="5134" name="Picture 4" descr="C:\Users\pearce.dietrich\AppData\Local\Microsoft\Windows\Temporary Internet Files\Content.IE5\T9GY5STQ\MP900431734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95600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6" descr="http://latinosreadytovote.com/wp-content/uploads/2012/03/republican-elepha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923309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ight Arrow 5"/>
          <p:cNvSpPr/>
          <p:nvPr/>
        </p:nvSpPr>
        <p:spPr>
          <a:xfrm>
            <a:off x="4495800" y="4572000"/>
            <a:ext cx="1066800" cy="1143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5" name="Picture 2" descr="http://pictures.thaindian.com/d/761-1/822138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54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14763" y="1785938"/>
            <a:ext cx="3398837" cy="1817687"/>
            <a:chOff x="6019800" y="3406170"/>
            <a:chExt cx="2895600" cy="1969394"/>
          </a:xfrm>
        </p:grpSpPr>
        <p:sp>
          <p:nvSpPr>
            <p:cNvPr id="9" name="Oval Callout 8"/>
            <p:cNvSpPr/>
            <p:nvPr/>
          </p:nvSpPr>
          <p:spPr>
            <a:xfrm>
              <a:off x="6019800" y="3406170"/>
              <a:ext cx="2895600" cy="1969394"/>
            </a:xfrm>
            <a:prstGeom prst="wedgeEllipseCallout">
              <a:avLst>
                <a:gd name="adj1" fmla="val -53584"/>
                <a:gd name="adj2" fmla="val 3874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33" name="TextBox 9"/>
            <p:cNvSpPr txBox="1">
              <a:spLocks noChangeArrowheads="1"/>
            </p:cNvSpPr>
            <p:nvPr/>
          </p:nvSpPr>
          <p:spPr bwMode="auto">
            <a:xfrm>
              <a:off x="6095999" y="3803148"/>
              <a:ext cx="2743200" cy="130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Then we educate the voters about how great our candidate is.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181600" y="3997325"/>
            <a:ext cx="2438400" cy="2633663"/>
            <a:chOff x="5181600" y="3997463"/>
            <a:chExt cx="2438400" cy="2632765"/>
          </a:xfrm>
        </p:grpSpPr>
        <p:pic>
          <p:nvPicPr>
            <p:cNvPr id="4100" name="Picture 4" descr="http://www.clker.com/cliparts/0/0/8/2/1225769858906691038rg1024_old_television_2.0.svg.med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997463"/>
              <a:ext cx="2438400" cy="2632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04" t="34328" r="41435" b="45354"/>
            <a:stretch>
              <a:fillRect/>
            </a:stretch>
          </p:blipFill>
          <p:spPr bwMode="auto">
            <a:xfrm>
              <a:off x="5334001" y="5105400"/>
              <a:ext cx="1676399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6" name="Picture 10" descr="C:\Users\pearce.dietrich\AppData\Local\Microsoft\Windows\Temporary Internet Files\Content.IE5\6U01FF74\MC90023990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5010150"/>
            <a:ext cx="1766887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http://news.minnesota.publicradio.org/features/2004/10/27_hemphills_signwars/images/sign1_lar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16508" b="8275"/>
          <a:stretch>
            <a:fillRect/>
          </a:stretch>
        </p:blipFill>
        <p:spPr bwMode="auto">
          <a:xfrm>
            <a:off x="5181600" y="4267200"/>
            <a:ext cx="3862388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276600" y="152400"/>
            <a:ext cx="1773238" cy="13223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pic>
        <p:nvPicPr>
          <p:cNvPr id="38915" name="Picture 6" descr="Man In Sui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257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81645" r="71599" b="4710"/>
          <a:stretch>
            <a:fillRect/>
          </a:stretch>
        </p:blipFill>
        <p:spPr bwMode="auto">
          <a:xfrm>
            <a:off x="6154738" y="3657600"/>
            <a:ext cx="28368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18" name="Picture 4" descr="http://www.virginiaplaces.org/graphics/congdist199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16413"/>
            <a:ext cx="2354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26415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3" name="Picture 5" descr="C:\Users\pearce.dietrich\AppData\Local\Microsoft\Windows\Temporary Internet Files\Content.IE5\92ZVDHOQ\MC9000592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4876800"/>
            <a:ext cx="128111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Old Styled Tv Se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8450"/>
            <a:ext cx="16017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5475"/>
            <a:ext cx="1851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2865516">
            <a:off x="2371725" y="3686175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497237">
            <a:off x="4806950" y="3703638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171613">
            <a:off x="3788569" y="3672682"/>
            <a:ext cx="693737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295400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292225"/>
            <a:ext cx="1401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2971800" y="-82550"/>
            <a:ext cx="2363788" cy="2133600"/>
          </a:xfrm>
          <a:prstGeom prst="noSmoking">
            <a:avLst>
              <a:gd name="adj" fmla="val 74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 txBox="1">
            <a:spLocks/>
          </p:cNvSpPr>
          <p:nvPr/>
        </p:nvSpPr>
        <p:spPr bwMode="auto">
          <a:xfrm>
            <a:off x="2286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FF00"/>
                </a:solidFill>
              </a:rPr>
              <a:t>Political Party</a:t>
            </a:r>
          </a:p>
          <a:p>
            <a:pPr algn="ctr" eaLnBrk="1" hangingPunct="1"/>
            <a:r>
              <a:rPr lang="en-US" sz="4400"/>
              <a:t>Help the candidates win</a:t>
            </a: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228600" y="2667000"/>
            <a:ext cx="3810000" cy="3810000"/>
            <a:chOff x="3505200" y="2895600"/>
            <a:chExt cx="3810000" cy="3810000"/>
          </a:xfrm>
        </p:grpSpPr>
        <p:pic>
          <p:nvPicPr>
            <p:cNvPr id="6158" name="Picture 4" descr="C:\Users\pearce.dietrich\AppData\Local\Microsoft\Windows\Temporary Internet Files\Content.IE5\T9GY5STQ\MP900431734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95600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6" descr="http://latinosreadytovote.com/wp-content/uploads/2012/03/republican-elepha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923309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ight Arrow 5"/>
          <p:cNvSpPr/>
          <p:nvPr/>
        </p:nvSpPr>
        <p:spPr>
          <a:xfrm>
            <a:off x="4495800" y="4572000"/>
            <a:ext cx="1066800" cy="1143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9" name="Picture 2" descr="http://pictures.thaindian.com/d/761-1/822138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54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14763" y="1785938"/>
            <a:ext cx="3398837" cy="2405062"/>
            <a:chOff x="6019800" y="3406170"/>
            <a:chExt cx="2895600" cy="1969394"/>
          </a:xfrm>
        </p:grpSpPr>
        <p:sp>
          <p:nvSpPr>
            <p:cNvPr id="9" name="Oval Callout 8"/>
            <p:cNvSpPr/>
            <p:nvPr/>
          </p:nvSpPr>
          <p:spPr>
            <a:xfrm>
              <a:off x="6019800" y="3406170"/>
              <a:ext cx="2895600" cy="1969394"/>
            </a:xfrm>
            <a:prstGeom prst="wedgeEllipseCallout">
              <a:avLst>
                <a:gd name="adj1" fmla="val -79279"/>
                <a:gd name="adj2" fmla="val 2512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57" name="TextBox 9"/>
            <p:cNvSpPr txBox="1">
              <a:spLocks noChangeArrowheads="1"/>
            </p:cNvSpPr>
            <p:nvPr/>
          </p:nvSpPr>
          <p:spPr bwMode="auto">
            <a:xfrm>
              <a:off x="6095999" y="3753069"/>
              <a:ext cx="2743200" cy="1285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Educating voters isn’t free, the best way to help our candidate is to give him money.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00100" y="5462588"/>
            <a:ext cx="3429000" cy="1266825"/>
            <a:chOff x="800100" y="5462615"/>
            <a:chExt cx="3429000" cy="1266769"/>
          </a:xfrm>
        </p:grpSpPr>
        <p:pic>
          <p:nvPicPr>
            <p:cNvPr id="6153" name="Picture 3" descr="C:\Users\pearce.dietrich\AppData\Local\Microsoft\Windows\Temporary Internet Files\Content.IE5\6U01FF74\MC900054870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462615"/>
              <a:ext cx="1600200" cy="101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3" descr="C:\Users\pearce.dietrich\AppData\Local\Microsoft\Windows\Temporary Internet Files\Content.IE5\6U01FF74\MC900054870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" y="5715000"/>
              <a:ext cx="1600200" cy="101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3" descr="C:\Users\pearce.dietrich\AppData\Local\Microsoft\Windows\Temporary Internet Files\Content.IE5\6U01FF74\MC900054870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5615015"/>
              <a:ext cx="1600200" cy="101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752357">
            <a:off x="168275" y="2098675"/>
            <a:ext cx="30480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00"/>
                </a:solidFill>
              </a:rPr>
              <a:t>Helping Candidates Win </a:t>
            </a:r>
            <a:r>
              <a:rPr lang="en-US" sz="2400">
                <a:solidFill>
                  <a:srgbClr val="000000"/>
                </a:solidFill>
              </a:rPr>
              <a:t>and </a:t>
            </a:r>
            <a:r>
              <a:rPr lang="en-US" sz="2400" b="1">
                <a:solidFill>
                  <a:srgbClr val="000000"/>
                </a:solidFill>
              </a:rPr>
              <a:t>Educating Voters</a:t>
            </a:r>
            <a:r>
              <a:rPr lang="en-US" sz="2400">
                <a:solidFill>
                  <a:srgbClr val="000000"/>
                </a:solidFill>
              </a:rPr>
              <a:t> are very closely connected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95E-6 L 0.54167 3.39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 txBox="1">
            <a:spLocks/>
          </p:cNvSpPr>
          <p:nvPr/>
        </p:nvSpPr>
        <p:spPr bwMode="auto">
          <a:xfrm>
            <a:off x="2286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FFFF00"/>
                </a:solidFill>
              </a:rPr>
              <a:t>Political Party</a:t>
            </a:r>
          </a:p>
          <a:p>
            <a:pPr algn="ctr" eaLnBrk="1" hangingPunct="1"/>
            <a:r>
              <a:rPr lang="en-US" sz="4400" dirty="0"/>
              <a:t>Monitor actions of office holders</a:t>
            </a: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228600" y="2667000"/>
            <a:ext cx="3810000" cy="3810000"/>
            <a:chOff x="3505200" y="2895600"/>
            <a:chExt cx="3810000" cy="3810000"/>
          </a:xfrm>
        </p:grpSpPr>
        <p:pic>
          <p:nvPicPr>
            <p:cNvPr id="7184" name="Picture 4" descr="C:\Users\pearce.dietrich\AppData\Local\Microsoft\Windows\Temporary Internet Files\Content.IE5\T9GY5STQ\MP900431734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95600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6" descr="http://latinosreadytovote.com/wp-content/uploads/2012/03/republican-elepha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923309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2" descr="http://img2-2.timeinc.net/people/i/2004/04/news/041115/gwbushvicto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2667000"/>
            <a:ext cx="33416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495800" y="4572000"/>
            <a:ext cx="1066800" cy="1143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4" name="Picture 4" descr="http://image.guardian.co.uk/sys-images/Guardian/About/General/2000/12/11/election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2438400"/>
            <a:ext cx="126841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14763" y="1785938"/>
            <a:ext cx="3398837" cy="1817687"/>
            <a:chOff x="6019800" y="3406170"/>
            <a:chExt cx="2895600" cy="1969394"/>
          </a:xfrm>
        </p:grpSpPr>
        <p:sp>
          <p:nvSpPr>
            <p:cNvPr id="9" name="Oval Callout 8"/>
            <p:cNvSpPr/>
            <p:nvPr/>
          </p:nvSpPr>
          <p:spPr>
            <a:xfrm>
              <a:off x="6019800" y="3406170"/>
              <a:ext cx="2895600" cy="1969394"/>
            </a:xfrm>
            <a:prstGeom prst="wedgeEllipseCallout">
              <a:avLst>
                <a:gd name="adj1" fmla="val -53584"/>
                <a:gd name="adj2" fmla="val 3874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83" name="TextBox 9"/>
            <p:cNvSpPr txBox="1">
              <a:spLocks noChangeArrowheads="1"/>
            </p:cNvSpPr>
            <p:nvPr/>
          </p:nvSpPr>
          <p:spPr bwMode="auto">
            <a:xfrm>
              <a:off x="6095999" y="3650613"/>
              <a:ext cx="2743200" cy="1433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 dirty="0">
                  <a:solidFill>
                    <a:schemeClr val="bg1"/>
                  </a:solidFill>
                </a:rPr>
                <a:t>Once our candidate wins, we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watch our candidate to make sure he does what we want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!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16650" y="5038725"/>
            <a:ext cx="2814638" cy="2119313"/>
            <a:chOff x="6216198" y="5038630"/>
            <a:chExt cx="2815176" cy="2119742"/>
          </a:xfrm>
        </p:grpSpPr>
        <p:pic>
          <p:nvPicPr>
            <p:cNvPr id="7177" name="Picture 5" descr="C:\Users\pearce.dietrich\AppData\Local\Microsoft\Windows\Temporary Internet Files\Content.IE5\92ZVDHOQ\MC900149428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382" y="5038630"/>
              <a:ext cx="1668018" cy="1844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5" descr="C:\Users\pearce.dietrich\AppData\Local\Microsoft\Windows\Temporary Internet Files\Content.IE5\92ZVDHOQ\MC900149428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1582" y="5089809"/>
              <a:ext cx="1668018" cy="1844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3" descr="C:\Users\pearce.dietrich\AppData\Local\Microsoft\Windows\Temporary Internet Files\Content.IE5\6U01FF74\MC900054870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198" y="6248400"/>
              <a:ext cx="1142999" cy="724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3" descr="C:\Users\pearce.dietrich\AppData\Local\Microsoft\Windows\Temporary Internet Files\Content.IE5\6U01FF74\MC900054870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4057" y="6425861"/>
              <a:ext cx="1155543" cy="73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3" descr="C:\Users\pearce.dietrich\AppData\Local\Microsoft\Windows\Temporary Internet Files\Content.IE5\6U01FF74\MC900054870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738" y="6248400"/>
              <a:ext cx="1047636" cy="66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 txBox="1">
            <a:spLocks/>
          </p:cNvSpPr>
          <p:nvPr/>
        </p:nvSpPr>
        <p:spPr bwMode="auto">
          <a:xfrm>
            <a:off x="2286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FF00"/>
                </a:solidFill>
              </a:rPr>
              <a:t>Political Party</a:t>
            </a:r>
          </a:p>
          <a:p>
            <a:pPr algn="ctr" eaLnBrk="1" hangingPunct="1"/>
            <a:r>
              <a:rPr lang="en-US" sz="4400"/>
              <a:t>Monitor actions of office holders</a:t>
            </a: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228600" y="2667000"/>
            <a:ext cx="3810000" cy="3810000"/>
            <a:chOff x="3505200" y="2895600"/>
            <a:chExt cx="3810000" cy="3810000"/>
          </a:xfrm>
        </p:grpSpPr>
        <p:pic>
          <p:nvPicPr>
            <p:cNvPr id="8207" name="Picture 4" descr="C:\Users\pearce.dietrich\AppData\Local\Microsoft\Windows\Temporary Internet Files\Content.IE5\T9GY5STQ\MP900431734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95600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6" descr="http://latinosreadytovote.com/wp-content/uploads/2012/03/republican-elepha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923309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ight Arrow 5"/>
          <p:cNvSpPr/>
          <p:nvPr/>
        </p:nvSpPr>
        <p:spPr>
          <a:xfrm>
            <a:off x="4495800" y="4572000"/>
            <a:ext cx="1066800" cy="1143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7" name="Picture 2" descr="http://images.politico.com/global/2012/11/mitt_romney_lookdow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1"/>
          <a:stretch>
            <a:fillRect/>
          </a:stretch>
        </p:blipFill>
        <p:spPr bwMode="auto">
          <a:xfrm>
            <a:off x="5684838" y="2667000"/>
            <a:ext cx="3230562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684838" y="2444750"/>
            <a:ext cx="3230562" cy="4037013"/>
            <a:chOff x="5685430" y="2445010"/>
            <a:chExt cx="3229970" cy="4037463"/>
          </a:xfrm>
        </p:grpSpPr>
        <p:pic>
          <p:nvPicPr>
            <p:cNvPr id="8205" name="Picture 4" descr="http://upload.wikimedia.org/wikipedia/commons/thumb/8/8d/President_Barack_Obama.jpg/220px-President_Barack_Obam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430" y="2445010"/>
              <a:ext cx="3229970" cy="403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6" descr="http://democrat.com/Democraticlog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2705" y="2445010"/>
              <a:ext cx="922695" cy="82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56038" y="1773238"/>
            <a:ext cx="2662237" cy="1108075"/>
            <a:chOff x="6019800" y="3406170"/>
            <a:chExt cx="2895600" cy="1969394"/>
          </a:xfrm>
        </p:grpSpPr>
        <p:sp>
          <p:nvSpPr>
            <p:cNvPr id="9" name="Oval Callout 8"/>
            <p:cNvSpPr/>
            <p:nvPr/>
          </p:nvSpPr>
          <p:spPr>
            <a:xfrm>
              <a:off x="6019800" y="3406170"/>
              <a:ext cx="2895600" cy="1969394"/>
            </a:xfrm>
            <a:prstGeom prst="wedgeEllipseCallout">
              <a:avLst>
                <a:gd name="adj1" fmla="val -55122"/>
                <a:gd name="adj2" fmla="val 79339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4" name="TextBox 9"/>
            <p:cNvSpPr txBox="1">
              <a:spLocks noChangeArrowheads="1"/>
            </p:cNvSpPr>
            <p:nvPr/>
          </p:nvSpPr>
          <p:spPr bwMode="auto">
            <a:xfrm>
              <a:off x="6095999" y="3952508"/>
              <a:ext cx="2743200" cy="81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And if he loses…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163888" y="3048000"/>
            <a:ext cx="3160712" cy="2095500"/>
            <a:chOff x="6019800" y="3406170"/>
            <a:chExt cx="2895600" cy="1969394"/>
          </a:xfrm>
        </p:grpSpPr>
        <p:sp>
          <p:nvSpPr>
            <p:cNvPr id="17" name="Oval Callout 16"/>
            <p:cNvSpPr/>
            <p:nvPr/>
          </p:nvSpPr>
          <p:spPr>
            <a:xfrm>
              <a:off x="6019800" y="3406170"/>
              <a:ext cx="2895600" cy="1969394"/>
            </a:xfrm>
            <a:prstGeom prst="wedgeEllipseCallout">
              <a:avLst>
                <a:gd name="adj1" fmla="val -59009"/>
                <a:gd name="adj2" fmla="val 5459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2" name="TextBox 17"/>
            <p:cNvSpPr txBox="1">
              <a:spLocks noChangeArrowheads="1"/>
            </p:cNvSpPr>
            <p:nvPr/>
          </p:nvSpPr>
          <p:spPr bwMode="auto">
            <a:xfrm>
              <a:off x="6095999" y="3770975"/>
              <a:ext cx="2743200" cy="147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We blame America’s problems on the other guy and his political party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huntingtondems.org/images/Democra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4069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://www.marinettecountygop.org/vertical/Sites/%7B147427DF-5122-4396-931C-D1EDA83B1204%7D/uploads/GOP-Elepha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28600"/>
            <a:ext cx="44069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125" y="3657600"/>
            <a:ext cx="437197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  <a:cs typeface="+mn-cs"/>
              </a:rPr>
              <a:t>Democratic Party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mostly Liberal beliefs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Gov’t should help people (high taxes)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Gov’t should protect our rights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0900" y="3657600"/>
            <a:ext cx="44831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  <a:cs typeface="+mn-cs"/>
              </a:rPr>
              <a:t>Republican Party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mostly Conservative beliefs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People should help themselves (low taxes)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Gov’t should </a:t>
            </a:r>
            <a:r>
              <a:rPr lang="en-US" dirty="0" smtClean="0">
                <a:latin typeface="+mn-lt"/>
                <a:cs typeface="+mn-cs"/>
              </a:rPr>
              <a:t>uphold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traditional beliefs</a:t>
            </a:r>
          </a:p>
        </p:txBody>
      </p:sp>
      <p:pic>
        <p:nvPicPr>
          <p:cNvPr id="9222" name="Picture 6" descr="http://www.barackobama.net/pictures/barack-obama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37163"/>
            <a:ext cx="11430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http://media.npr.org/assets/img/2012/09/03/romney_2012_13316889-0349345d6a676317e961bb2a68303ac97680ad0a-s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9666" r="16269"/>
          <a:stretch>
            <a:fillRect/>
          </a:stretch>
        </p:blipFill>
        <p:spPr bwMode="auto">
          <a:xfrm>
            <a:off x="7931150" y="5257800"/>
            <a:ext cx="11366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138113"/>
            <a:ext cx="38100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>
                <a:solidFill>
                  <a:schemeClr val="bg1"/>
                </a:solidFill>
              </a:rPr>
              <a:t>Functions</a:t>
            </a:r>
            <a:r>
              <a:rPr lang="en-US" sz="44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152400"/>
            <a:ext cx="41148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>
                <a:solidFill>
                  <a:schemeClr val="bg1"/>
                </a:solidFill>
              </a:rPr>
              <a:t>Similarities</a:t>
            </a:r>
            <a:r>
              <a:rPr lang="en-US" sz="4800" b="1" dirty="0">
                <a:solidFill>
                  <a:schemeClr val="bg1"/>
                </a:solidFill>
              </a:rPr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</a:rPr>
              <a:t>Political Parties</a:t>
            </a:r>
          </a:p>
        </p:txBody>
      </p:sp>
      <p:sp>
        <p:nvSpPr>
          <p:cNvPr id="6" name="Oval 5"/>
          <p:cNvSpPr/>
          <p:nvPr/>
        </p:nvSpPr>
        <p:spPr>
          <a:xfrm>
            <a:off x="247650" y="19812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Nominate/Recruit</a:t>
            </a:r>
          </a:p>
        </p:txBody>
      </p:sp>
      <p:sp>
        <p:nvSpPr>
          <p:cNvPr id="10" name="Oval 9"/>
          <p:cNvSpPr/>
          <p:nvPr/>
        </p:nvSpPr>
        <p:spPr>
          <a:xfrm>
            <a:off x="247650" y="33020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Educate voters</a:t>
            </a:r>
          </a:p>
        </p:txBody>
      </p:sp>
      <p:sp>
        <p:nvSpPr>
          <p:cNvPr id="11" name="Oval 10"/>
          <p:cNvSpPr/>
          <p:nvPr/>
        </p:nvSpPr>
        <p:spPr>
          <a:xfrm>
            <a:off x="247650" y="4572000"/>
            <a:ext cx="3810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Help candidate win</a:t>
            </a:r>
          </a:p>
        </p:txBody>
      </p:sp>
      <p:cxnSp>
        <p:nvCxnSpPr>
          <p:cNvPr id="17" name="Straight Connector 16"/>
          <p:cNvCxnSpPr>
            <a:stCxn id="4" idx="2"/>
            <a:endCxn id="6" idx="0"/>
          </p:cNvCxnSpPr>
          <p:nvPr/>
        </p:nvCxnSpPr>
        <p:spPr>
          <a:xfrm>
            <a:off x="2152650" y="1814513"/>
            <a:ext cx="0" cy="16668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10" idx="0"/>
          </p:cNvCxnSpPr>
          <p:nvPr/>
        </p:nvCxnSpPr>
        <p:spPr>
          <a:xfrm>
            <a:off x="2152650" y="2895600"/>
            <a:ext cx="0" cy="4064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4"/>
            <a:endCxn id="11" idx="0"/>
          </p:cNvCxnSpPr>
          <p:nvPr/>
        </p:nvCxnSpPr>
        <p:spPr>
          <a:xfrm>
            <a:off x="2152650" y="4216400"/>
            <a:ext cx="0" cy="3556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4"/>
            <a:endCxn id="12" idx="0"/>
          </p:cNvCxnSpPr>
          <p:nvPr/>
        </p:nvCxnSpPr>
        <p:spPr>
          <a:xfrm>
            <a:off x="2152650" y="5486400"/>
            <a:ext cx="0" cy="3810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47650" y="5867400"/>
            <a:ext cx="3810000" cy="914400"/>
            <a:chOff x="247650" y="5867400"/>
            <a:chExt cx="3810000" cy="914400"/>
          </a:xfrm>
        </p:grpSpPr>
        <p:sp>
          <p:nvSpPr>
            <p:cNvPr id="12" name="Oval 11"/>
            <p:cNvSpPr/>
            <p:nvPr/>
          </p:nvSpPr>
          <p:spPr>
            <a:xfrm>
              <a:off x="247650" y="5867400"/>
              <a:ext cx="38100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259" name="TextBox 39"/>
            <p:cNvSpPr txBox="1">
              <a:spLocks noChangeArrowheads="1"/>
            </p:cNvSpPr>
            <p:nvPr/>
          </p:nvSpPr>
          <p:spPr bwMode="auto">
            <a:xfrm>
              <a:off x="247650" y="6104159"/>
              <a:ext cx="381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</a:rPr>
                <a:t>Monitor Office Holders</a:t>
              </a:r>
            </a:p>
          </p:txBody>
        </p:sp>
      </p:grpSp>
      <p:pic>
        <p:nvPicPr>
          <p:cNvPr id="43" name="Picture 2" descr="http://www.huntingtondems.org/images/Democra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151063"/>
            <a:ext cx="19875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 descr="http://www.marinettecountygop.org/vertical/Sites/%7B147427DF-5122-4396-931C-D1EDA83B1204%7D/uploads/GOP-Elepha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2151063"/>
            <a:ext cx="200818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" descr="http://media.npr.org/assets/img/2012/09/03/romney_2012_13316889-0349345d6a676317e961bb2a68303ac97680ad0a-s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9666" r="16269"/>
          <a:stretch>
            <a:fillRect/>
          </a:stretch>
        </p:blipFill>
        <p:spPr bwMode="auto">
          <a:xfrm>
            <a:off x="7162800" y="4394200"/>
            <a:ext cx="16764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thinkprogress.org/wp-content/uploads/2008/07/billboardweb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4394200"/>
            <a:ext cx="42608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i.usatoday.net/communitymanager/_photos/on-politics/2012/02/28/romney-kidrockx-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54475"/>
            <a:ext cx="3505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eduscapes.com/sessions/virtual/virtualnav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86275"/>
            <a:ext cx="2576513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720</Words>
  <Application>Microsoft Office PowerPoint</Application>
  <PresentationFormat>On-screen Show (4:3)</PresentationFormat>
  <Paragraphs>215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History of Political Parties</vt:lpstr>
      <vt:lpstr>Political Party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Third Parties</vt:lpstr>
      <vt:lpstr>Voter Registration</vt:lpstr>
      <vt:lpstr>Voter Registration</vt:lpstr>
      <vt:lpstr>Voter Registration</vt:lpstr>
      <vt:lpstr>Voter Participation</vt:lpstr>
      <vt:lpstr>Highest Election Turnouts</vt:lpstr>
      <vt:lpstr>PowerPoint Presentation</vt:lpstr>
      <vt:lpstr>Why people do note to vote</vt:lpstr>
      <vt:lpstr>Who doesn’t vote</vt:lpstr>
      <vt:lpstr>PowerPoint Presentation</vt:lpstr>
      <vt:lpstr>PowerPoint Presentation</vt:lpstr>
      <vt:lpstr>Campaign Finance Reform</vt:lpstr>
      <vt:lpstr>PowerPoint Presentation</vt:lpstr>
      <vt:lpstr>PowerPoint Presentation</vt:lpstr>
      <vt:lpstr>PowerPoint Presentation</vt:lpstr>
      <vt:lpstr>Interest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</vt:lpstr>
      <vt:lpstr>Campaign Costs are Rising</vt:lpstr>
      <vt:lpstr>Campaign Costs are Rising</vt:lpstr>
      <vt:lpstr>Campaign Costs are Rising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Bill Collins</cp:lastModifiedBy>
  <cp:revision>32</cp:revision>
  <cp:lastPrinted>2012-10-25T11:22:31Z</cp:lastPrinted>
  <dcterms:created xsi:type="dcterms:W3CDTF">2012-10-17T21:17:08Z</dcterms:created>
  <dcterms:modified xsi:type="dcterms:W3CDTF">2015-07-31T17:24:07Z</dcterms:modified>
</cp:coreProperties>
</file>