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ABC"/>
    <a:srgbClr val="FFFF99"/>
    <a:srgbClr val="FF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1B85F-7E13-45B1-82FD-A76C378B13F6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C7550-4AC2-49E6-8673-D608EA447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11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5A4DC-2149-409B-939C-7328EB5FBB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93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D5D7-7593-42C1-ABEC-64EE9F0C3127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E994-2408-4B0A-A602-1B89E6FF5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1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D5D7-7593-42C1-ABEC-64EE9F0C3127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E994-2408-4B0A-A602-1B89E6FF5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6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D5D7-7593-42C1-ABEC-64EE9F0C3127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E994-2408-4B0A-A602-1B89E6FF5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95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D5D7-7593-42C1-ABEC-64EE9F0C3127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E994-2408-4B0A-A602-1B89E6FF5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66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D5D7-7593-42C1-ABEC-64EE9F0C3127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E994-2408-4B0A-A602-1B89E6FF5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09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D5D7-7593-42C1-ABEC-64EE9F0C3127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E994-2408-4B0A-A602-1B89E6FF5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0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D5D7-7593-42C1-ABEC-64EE9F0C3127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E994-2408-4B0A-A602-1B89E6FF5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63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D5D7-7593-42C1-ABEC-64EE9F0C3127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E994-2408-4B0A-A602-1B89E6FF5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79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D5D7-7593-42C1-ABEC-64EE9F0C3127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E994-2408-4B0A-A602-1B89E6FF5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65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D5D7-7593-42C1-ABEC-64EE9F0C3127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E994-2408-4B0A-A602-1B89E6FF5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29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D5D7-7593-42C1-ABEC-64EE9F0C3127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E994-2408-4B0A-A602-1B89E6FF5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5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0D5D7-7593-42C1-ABEC-64EE9F0C3127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CE994-2408-4B0A-A602-1B89E6FF5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933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jpeg"/><Relationship Id="rId7" Type="http://schemas.openxmlformats.org/officeDocument/2006/relationships/image" Target="../media/image12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image" Target="../media/image10.jpeg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image" Target="../media/image7.jpeg"/><Relationship Id="rId12" Type="http://schemas.openxmlformats.org/officeDocument/2006/relationships/image" Target="../media/image1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12.wmf"/><Relationship Id="rId5" Type="http://schemas.openxmlformats.org/officeDocument/2006/relationships/image" Target="../media/image16.png"/><Relationship Id="rId10" Type="http://schemas.openxmlformats.org/officeDocument/2006/relationships/image" Target="../media/image10.jpeg"/><Relationship Id="rId4" Type="http://schemas.openxmlformats.org/officeDocument/2006/relationships/image" Target="../media/image15.png"/><Relationship Id="rId9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52400" y="228600"/>
            <a:ext cx="3124200" cy="2284414"/>
            <a:chOff x="152400" y="228600"/>
            <a:chExt cx="3124200" cy="2284414"/>
          </a:xfrm>
        </p:grpSpPr>
        <p:sp>
          <p:nvSpPr>
            <p:cNvPr id="5" name="Oval 4"/>
            <p:cNvSpPr/>
            <p:nvPr/>
          </p:nvSpPr>
          <p:spPr>
            <a:xfrm>
              <a:off x="152400" y="228600"/>
              <a:ext cx="3124200" cy="19812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762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Obey the Law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0" name="Straight Connector 9"/>
            <p:cNvCxnSpPr>
              <a:stCxn id="4" idx="1"/>
              <a:endCxn id="5" idx="5"/>
            </p:cNvCxnSpPr>
            <p:nvPr/>
          </p:nvCxnSpPr>
          <p:spPr>
            <a:xfrm flipH="1" flipV="1">
              <a:off x="2819072" y="1919660"/>
              <a:ext cx="405890" cy="593354"/>
            </a:xfrm>
            <a:prstGeom prst="line">
              <a:avLst/>
            </a:prstGeom>
            <a:ln w="762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52400" y="4344986"/>
            <a:ext cx="3124200" cy="2360614"/>
            <a:chOff x="152400" y="4344986"/>
            <a:chExt cx="3124200" cy="2360614"/>
          </a:xfrm>
        </p:grpSpPr>
        <p:sp>
          <p:nvSpPr>
            <p:cNvPr id="6" name="Oval 5"/>
            <p:cNvSpPr/>
            <p:nvPr/>
          </p:nvSpPr>
          <p:spPr>
            <a:xfrm>
              <a:off x="152400" y="4724400"/>
              <a:ext cx="3124200" cy="19812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762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Serve on a Jury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1" name="Straight Connector 10"/>
            <p:cNvCxnSpPr>
              <a:stCxn id="6" idx="7"/>
              <a:endCxn id="4" idx="3"/>
            </p:cNvCxnSpPr>
            <p:nvPr/>
          </p:nvCxnSpPr>
          <p:spPr>
            <a:xfrm flipV="1">
              <a:off x="2819072" y="4344986"/>
              <a:ext cx="405890" cy="669554"/>
            </a:xfrm>
            <a:prstGeom prst="line">
              <a:avLst/>
            </a:prstGeom>
            <a:ln w="762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5791200" y="228600"/>
            <a:ext cx="3124200" cy="2284414"/>
            <a:chOff x="5791200" y="228600"/>
            <a:chExt cx="3124200" cy="2284414"/>
          </a:xfrm>
        </p:grpSpPr>
        <p:sp>
          <p:nvSpPr>
            <p:cNvPr id="7" name="Oval 6"/>
            <p:cNvSpPr/>
            <p:nvPr/>
          </p:nvSpPr>
          <p:spPr>
            <a:xfrm>
              <a:off x="5791200" y="228600"/>
              <a:ext cx="3124200" cy="19812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762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Pay Taxes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Straight Connector 13"/>
            <p:cNvCxnSpPr>
              <a:stCxn id="4" idx="7"/>
              <a:endCxn id="7" idx="3"/>
            </p:cNvCxnSpPr>
            <p:nvPr/>
          </p:nvCxnSpPr>
          <p:spPr>
            <a:xfrm flipV="1">
              <a:off x="5919038" y="1919660"/>
              <a:ext cx="329690" cy="593354"/>
            </a:xfrm>
            <a:prstGeom prst="line">
              <a:avLst/>
            </a:prstGeom>
            <a:ln w="762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5791200" y="4344986"/>
            <a:ext cx="3124200" cy="2360614"/>
            <a:chOff x="5791200" y="4344986"/>
            <a:chExt cx="3124200" cy="2360614"/>
          </a:xfrm>
        </p:grpSpPr>
        <p:sp>
          <p:nvSpPr>
            <p:cNvPr id="8" name="Oval 7"/>
            <p:cNvSpPr/>
            <p:nvPr/>
          </p:nvSpPr>
          <p:spPr>
            <a:xfrm>
              <a:off x="5791200" y="4724400"/>
              <a:ext cx="3124200" cy="19812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762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Serve in Military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Straight Connector 16"/>
            <p:cNvCxnSpPr>
              <a:stCxn id="8" idx="1"/>
              <a:endCxn id="4" idx="5"/>
            </p:cNvCxnSpPr>
            <p:nvPr/>
          </p:nvCxnSpPr>
          <p:spPr>
            <a:xfrm flipH="1" flipV="1">
              <a:off x="5919038" y="4344986"/>
              <a:ext cx="329690" cy="669554"/>
            </a:xfrm>
            <a:prstGeom prst="line">
              <a:avLst/>
            </a:prstGeom>
            <a:ln w="762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Oval 3"/>
          <p:cNvSpPr/>
          <p:nvPr/>
        </p:nvSpPr>
        <p:spPr>
          <a:xfrm>
            <a:off x="2667000" y="2133600"/>
            <a:ext cx="3810000" cy="2590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Civic Duties</a:t>
            </a:r>
            <a:endParaRPr lang="en-US" sz="4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(Mandatory)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9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28600"/>
            <a:ext cx="4038600" cy="336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91000"/>
            <a:ext cx="2092325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/>
          <p:cNvSpPr/>
          <p:nvPr/>
        </p:nvSpPr>
        <p:spPr>
          <a:xfrm rot="1832378">
            <a:off x="4535583" y="2769398"/>
            <a:ext cx="2514600" cy="1143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 rot="12473500">
            <a:off x="3815682" y="4136011"/>
            <a:ext cx="2514600" cy="1143000"/>
          </a:xfrm>
          <a:prstGeom prst="leftArrow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41087" y="1911025"/>
            <a:ext cx="2346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Fulfill your civic duties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517073" y="4825910"/>
            <a:ext cx="289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Protect your freedom and rights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003364" y="2920425"/>
            <a:ext cx="2336674" cy="584775"/>
          </a:xfrm>
          <a:prstGeom prst="rect">
            <a:avLst/>
          </a:prstGeom>
          <a:solidFill>
            <a:schemeClr val="tx1">
              <a:lumMod val="85000"/>
              <a:alpha val="9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government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3425" y="6090230"/>
            <a:ext cx="2336674" cy="584775"/>
          </a:xfrm>
          <a:prstGeom prst="rect">
            <a:avLst/>
          </a:prstGeom>
          <a:solidFill>
            <a:schemeClr val="tx1">
              <a:lumMod val="85000"/>
              <a:alpha val="9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citizens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08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usconstitution.net/gifs/docs/cp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152401"/>
            <a:ext cx="5267325" cy="652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448" y="152400"/>
            <a:ext cx="337355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14</a:t>
            </a:r>
            <a:r>
              <a:rPr lang="en-US" sz="3600" b="1" u="sng" baseline="30000" dirty="0" smtClean="0"/>
              <a:t>th</a:t>
            </a:r>
            <a:r>
              <a:rPr lang="en-US" sz="3600" b="1" u="sng" dirty="0" smtClean="0"/>
              <a:t> amendment</a:t>
            </a:r>
          </a:p>
          <a:p>
            <a:r>
              <a:rPr lang="en-US" sz="2800" b="1" dirty="0" smtClean="0"/>
              <a:t>Defines citizenship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-birth</a:t>
            </a:r>
          </a:p>
          <a:p>
            <a:r>
              <a:rPr lang="en-US" sz="2800" b="1" dirty="0" smtClean="0"/>
              <a:t>     -naturalization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4116518" y="5169050"/>
            <a:ext cx="4591321" cy="1107996"/>
          </a:xfrm>
          <a:prstGeom prst="rect">
            <a:avLst/>
          </a:prstGeom>
          <a:solidFill>
            <a:srgbClr val="DCDABC"/>
          </a:solidFill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14 </a:t>
            </a:r>
            <a:r>
              <a:rPr lang="en-US" sz="6600" b="1" baseline="30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th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 amendment </a:t>
            </a:r>
          </a:p>
        </p:txBody>
      </p:sp>
    </p:spTree>
    <p:extLst>
      <p:ext uri="{BB962C8B-B14F-4D97-AF65-F5344CB8AC3E}">
        <p14:creationId xmlns:p14="http://schemas.microsoft.com/office/powerpoint/2010/main" val="188747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73182" y="2133600"/>
            <a:ext cx="2743200" cy="4578927"/>
            <a:chOff x="173182" y="2133600"/>
            <a:chExt cx="2743200" cy="4578927"/>
          </a:xfrm>
        </p:grpSpPr>
        <p:sp>
          <p:nvSpPr>
            <p:cNvPr id="4" name="Oval 3"/>
            <p:cNvSpPr/>
            <p:nvPr/>
          </p:nvSpPr>
          <p:spPr>
            <a:xfrm>
              <a:off x="173182" y="2433205"/>
              <a:ext cx="2743200" cy="84512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762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Obey the Law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73182" y="3577937"/>
              <a:ext cx="2743200" cy="84512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762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Pay Taxes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73182" y="4722669"/>
              <a:ext cx="2743200" cy="84512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762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Jury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73182" y="5867400"/>
              <a:ext cx="2743200" cy="84512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762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Military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3" name="Straight Connector 12"/>
            <p:cNvCxnSpPr>
              <a:stCxn id="2" idx="4"/>
              <a:endCxn id="4" idx="0"/>
            </p:cNvCxnSpPr>
            <p:nvPr/>
          </p:nvCxnSpPr>
          <p:spPr>
            <a:xfrm>
              <a:off x="1544782" y="2133600"/>
              <a:ext cx="0" cy="299605"/>
            </a:xfrm>
            <a:prstGeom prst="line">
              <a:avLst/>
            </a:prstGeom>
            <a:ln w="762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565564" y="3278332"/>
              <a:ext cx="0" cy="299605"/>
            </a:xfrm>
            <a:prstGeom prst="line">
              <a:avLst/>
            </a:prstGeom>
            <a:ln w="762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572491" y="4423064"/>
              <a:ext cx="0" cy="299605"/>
            </a:xfrm>
            <a:prstGeom prst="line">
              <a:avLst/>
            </a:prstGeom>
            <a:ln w="762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572491" y="5567795"/>
              <a:ext cx="0" cy="299605"/>
            </a:xfrm>
            <a:prstGeom prst="line">
              <a:avLst/>
            </a:prstGeom>
            <a:ln w="762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val 1"/>
          <p:cNvSpPr/>
          <p:nvPr/>
        </p:nvSpPr>
        <p:spPr>
          <a:xfrm>
            <a:off x="173182" y="152400"/>
            <a:ext cx="2743200" cy="1981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Civic Duties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(Mandatory)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114800" y="213087"/>
            <a:ext cx="4805298" cy="6461918"/>
            <a:chOff x="4114800" y="213087"/>
            <a:chExt cx="4805298" cy="6461918"/>
          </a:xfrm>
        </p:grpSpPr>
        <p:sp>
          <p:nvSpPr>
            <p:cNvPr id="22" name="Left Arrow 21"/>
            <p:cNvSpPr/>
            <p:nvPr/>
          </p:nvSpPr>
          <p:spPr>
            <a:xfrm rot="16200000">
              <a:off x="6719851" y="3357197"/>
              <a:ext cx="1212858" cy="911947"/>
            </a:xfrm>
            <a:prstGeom prst="leftArrow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14800" y="3428134"/>
              <a:ext cx="2895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Protect us</a:t>
              </a:r>
              <a:endParaRPr lang="en-US" sz="3600" dirty="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732461" y="213087"/>
              <a:ext cx="3187637" cy="2655852"/>
              <a:chOff x="5732461" y="213087"/>
              <a:chExt cx="3187637" cy="2655852"/>
            </a:xfrm>
          </p:grpSpPr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32461" y="213087"/>
                <a:ext cx="3187637" cy="26558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6157942" y="2270993"/>
                <a:ext cx="2336674" cy="584775"/>
              </a:xfrm>
              <a:prstGeom prst="rect">
                <a:avLst/>
              </a:prstGeom>
              <a:solidFill>
                <a:schemeClr val="tx1">
                  <a:lumMod val="85000"/>
                  <a:alpha val="97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smtClean="0">
                    <a:solidFill>
                      <a:schemeClr val="bg1"/>
                    </a:solidFill>
                  </a:rPr>
                  <a:t>government</a:t>
                </a:r>
                <a:endParaRPr lang="en-US" sz="32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6157942" y="6090230"/>
              <a:ext cx="2336674" cy="584775"/>
            </a:xfrm>
            <a:prstGeom prst="rect">
              <a:avLst/>
            </a:prstGeom>
            <a:solidFill>
              <a:schemeClr val="tx1">
                <a:lumMod val="85000"/>
                <a:alpha val="97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citizens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4322" y="4495800"/>
              <a:ext cx="1603915" cy="1893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6157942" y="6022104"/>
              <a:ext cx="2336674" cy="584775"/>
            </a:xfrm>
            <a:prstGeom prst="rect">
              <a:avLst/>
            </a:prstGeom>
            <a:solidFill>
              <a:schemeClr val="tx1">
                <a:lumMod val="85000"/>
                <a:alpha val="97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citizens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 rot="21023010">
            <a:off x="3200400" y="1591926"/>
            <a:ext cx="2755506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i</a:t>
            </a:r>
            <a:r>
              <a:rPr lang="en-US" sz="5400" b="1" dirty="0" smtClean="0">
                <a:solidFill>
                  <a:schemeClr val="bg1"/>
                </a:solidFill>
              </a:rPr>
              <a:t>s this enough?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7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73182" y="2133600"/>
            <a:ext cx="2743200" cy="4578927"/>
            <a:chOff x="173182" y="2133600"/>
            <a:chExt cx="2743200" cy="4578927"/>
          </a:xfrm>
        </p:grpSpPr>
        <p:sp>
          <p:nvSpPr>
            <p:cNvPr id="4" name="Oval 3"/>
            <p:cNvSpPr/>
            <p:nvPr/>
          </p:nvSpPr>
          <p:spPr>
            <a:xfrm>
              <a:off x="173182" y="2433205"/>
              <a:ext cx="2743200" cy="84512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762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Obey the Law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73182" y="3577937"/>
              <a:ext cx="2743200" cy="84512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762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Pay Taxes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73182" y="4722669"/>
              <a:ext cx="2743200" cy="84512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762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Jury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73182" y="5867400"/>
              <a:ext cx="2743200" cy="84512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762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Military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3" name="Straight Connector 12"/>
            <p:cNvCxnSpPr>
              <a:stCxn id="2" idx="4"/>
              <a:endCxn id="4" idx="0"/>
            </p:cNvCxnSpPr>
            <p:nvPr/>
          </p:nvCxnSpPr>
          <p:spPr>
            <a:xfrm>
              <a:off x="1544782" y="2133600"/>
              <a:ext cx="0" cy="299605"/>
            </a:xfrm>
            <a:prstGeom prst="line">
              <a:avLst/>
            </a:prstGeom>
            <a:ln w="762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565564" y="3278332"/>
              <a:ext cx="0" cy="299605"/>
            </a:xfrm>
            <a:prstGeom prst="line">
              <a:avLst/>
            </a:prstGeom>
            <a:ln w="762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572491" y="4423064"/>
              <a:ext cx="0" cy="299605"/>
            </a:xfrm>
            <a:prstGeom prst="line">
              <a:avLst/>
            </a:prstGeom>
            <a:ln w="762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572491" y="5567795"/>
              <a:ext cx="0" cy="299605"/>
            </a:xfrm>
            <a:prstGeom prst="line">
              <a:avLst/>
            </a:prstGeom>
            <a:ln w="762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val 1"/>
          <p:cNvSpPr/>
          <p:nvPr/>
        </p:nvSpPr>
        <p:spPr>
          <a:xfrm>
            <a:off x="173182" y="152400"/>
            <a:ext cx="2743200" cy="1981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Civic Duties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(Mandatory)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393873" y="1981200"/>
            <a:ext cx="2743200" cy="4731327"/>
            <a:chOff x="173182" y="1981200"/>
            <a:chExt cx="2743200" cy="473132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3" name="Oval 32"/>
            <p:cNvSpPr/>
            <p:nvPr/>
          </p:nvSpPr>
          <p:spPr>
            <a:xfrm>
              <a:off x="173182" y="2433205"/>
              <a:ext cx="2743200" cy="845127"/>
            </a:xfrm>
            <a:prstGeom prst="ellipse">
              <a:avLst/>
            </a:prstGeom>
            <a:grp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173182" y="3577937"/>
              <a:ext cx="2743200" cy="845127"/>
            </a:xfrm>
            <a:prstGeom prst="ellipse">
              <a:avLst/>
            </a:prstGeom>
            <a:grp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73182" y="4722669"/>
              <a:ext cx="2743200" cy="845127"/>
            </a:xfrm>
            <a:prstGeom prst="ellipse">
              <a:avLst/>
            </a:prstGeom>
            <a:grp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73182" y="5867400"/>
              <a:ext cx="2743200" cy="845127"/>
            </a:xfrm>
            <a:prstGeom prst="ellipse">
              <a:avLst/>
            </a:prstGeom>
            <a:grp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7" name="Straight Connector 36"/>
            <p:cNvCxnSpPr>
              <a:endCxn id="33" idx="0"/>
            </p:cNvCxnSpPr>
            <p:nvPr/>
          </p:nvCxnSpPr>
          <p:spPr>
            <a:xfrm>
              <a:off x="1544782" y="1981200"/>
              <a:ext cx="0" cy="452005"/>
            </a:xfrm>
            <a:prstGeom prst="line">
              <a:avLst/>
            </a:prstGeom>
            <a:grpFill/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565564" y="3278332"/>
              <a:ext cx="0" cy="299605"/>
            </a:xfrm>
            <a:prstGeom prst="line">
              <a:avLst/>
            </a:prstGeom>
            <a:grpFill/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572491" y="4423064"/>
              <a:ext cx="0" cy="299605"/>
            </a:xfrm>
            <a:prstGeom prst="line">
              <a:avLst/>
            </a:prstGeom>
            <a:grpFill/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572491" y="5567795"/>
              <a:ext cx="0" cy="299605"/>
            </a:xfrm>
            <a:prstGeom prst="line">
              <a:avLst/>
            </a:prstGeom>
            <a:grpFill/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3429000" y="1981200"/>
            <a:ext cx="2743200" cy="4731327"/>
            <a:chOff x="173182" y="1981200"/>
            <a:chExt cx="2743200" cy="473132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2" name="Oval 41"/>
            <p:cNvSpPr/>
            <p:nvPr/>
          </p:nvSpPr>
          <p:spPr>
            <a:xfrm>
              <a:off x="173182" y="2433205"/>
              <a:ext cx="2743200" cy="845127"/>
            </a:xfrm>
            <a:prstGeom prst="ellipse">
              <a:avLst/>
            </a:prstGeom>
            <a:grp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173182" y="3577937"/>
              <a:ext cx="2743200" cy="845127"/>
            </a:xfrm>
            <a:prstGeom prst="ellipse">
              <a:avLst/>
            </a:prstGeom>
            <a:grp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173182" y="4722669"/>
              <a:ext cx="2743200" cy="845127"/>
            </a:xfrm>
            <a:prstGeom prst="ellipse">
              <a:avLst/>
            </a:prstGeom>
            <a:grp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173182" y="5867400"/>
              <a:ext cx="2743200" cy="845127"/>
            </a:xfrm>
            <a:prstGeom prst="ellipse">
              <a:avLst/>
            </a:prstGeom>
            <a:grp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46" name="Straight Connector 45"/>
            <p:cNvCxnSpPr>
              <a:endCxn id="42" idx="0"/>
            </p:cNvCxnSpPr>
            <p:nvPr/>
          </p:nvCxnSpPr>
          <p:spPr>
            <a:xfrm>
              <a:off x="1544782" y="1981200"/>
              <a:ext cx="0" cy="452005"/>
            </a:xfrm>
            <a:prstGeom prst="line">
              <a:avLst/>
            </a:prstGeom>
            <a:grpFill/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565564" y="3278332"/>
              <a:ext cx="0" cy="299605"/>
            </a:xfrm>
            <a:prstGeom prst="line">
              <a:avLst/>
            </a:prstGeom>
            <a:grpFill/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572491" y="4423064"/>
              <a:ext cx="0" cy="299605"/>
            </a:xfrm>
            <a:prstGeom prst="line">
              <a:avLst/>
            </a:prstGeom>
            <a:grpFill/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572491" y="5567795"/>
              <a:ext cx="0" cy="299605"/>
            </a:xfrm>
            <a:prstGeom prst="line">
              <a:avLst/>
            </a:prstGeom>
            <a:grpFill/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Oval 27"/>
          <p:cNvSpPr/>
          <p:nvPr/>
        </p:nvSpPr>
        <p:spPr>
          <a:xfrm>
            <a:off x="3581400" y="152400"/>
            <a:ext cx="5410200" cy="1981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Civic Responsibilities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(Voluntary)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99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58141" y="914400"/>
            <a:ext cx="2743200" cy="1981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Civic Duties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(Mandatory)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11282" y="4267200"/>
            <a:ext cx="4436918" cy="1981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Civic Responsibilities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(Voluntary)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Equal 3"/>
          <p:cNvSpPr/>
          <p:nvPr/>
        </p:nvSpPr>
        <p:spPr>
          <a:xfrm>
            <a:off x="4724400" y="1371600"/>
            <a:ext cx="1295400" cy="1066800"/>
          </a:xfrm>
          <a:prstGeom prst="mathEqua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63540" y="1344885"/>
            <a:ext cx="23605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g</a:t>
            </a:r>
            <a:r>
              <a:rPr lang="en-US" sz="4000" b="1" dirty="0" smtClean="0">
                <a:solidFill>
                  <a:schemeClr val="bg1"/>
                </a:solidFill>
              </a:rPr>
              <a:t>ood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enough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Equal 6"/>
          <p:cNvSpPr/>
          <p:nvPr/>
        </p:nvSpPr>
        <p:spPr>
          <a:xfrm>
            <a:off x="4724400" y="4724400"/>
            <a:ext cx="1295400" cy="1066800"/>
          </a:xfrm>
          <a:prstGeom prst="mathEqua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4" name="Picture 2" descr="C:\Users\pearce.dietrich\AppData\Local\Microsoft\Windows\Temporary Internet Files\Content.IE5\UHPARGJF\MC90043618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330" y="292318"/>
            <a:ext cx="1917460" cy="17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585060" y="3657600"/>
            <a:ext cx="2185977" cy="2949334"/>
            <a:chOff x="6585060" y="3657600"/>
            <a:chExt cx="2185977" cy="2949334"/>
          </a:xfrm>
        </p:grpSpPr>
        <p:pic>
          <p:nvPicPr>
            <p:cNvPr id="3076" name="Picture 4" descr="http://t1.gstatic.com/images?q=tbn:ANd9GcRuyn0MuenSXdYSYFpv8Jqfuxly8a-1BylMAbIHZVNkfptTyPa8K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5060" y="3657600"/>
              <a:ext cx="2185977" cy="2949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pearce.dietrich\AppData\Local\Microsoft\Windows\Temporary Internet Files\Content.IE5\UHPARGJF\MC900436180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5173" y="4267200"/>
              <a:ext cx="461705" cy="412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2" descr="C:\Users\pearce.dietrich\AppData\Local\Microsoft\Windows\Temporary Internet Files\Content.IE5\UHPARGJF\MC90043618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810" y="2682159"/>
            <a:ext cx="1917460" cy="17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37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73182" y="2133600"/>
            <a:ext cx="2743200" cy="4578927"/>
            <a:chOff x="173182" y="2133600"/>
            <a:chExt cx="2743200" cy="4578927"/>
          </a:xfrm>
        </p:grpSpPr>
        <p:sp>
          <p:nvSpPr>
            <p:cNvPr id="4" name="Oval 3"/>
            <p:cNvSpPr/>
            <p:nvPr/>
          </p:nvSpPr>
          <p:spPr>
            <a:xfrm>
              <a:off x="173182" y="2433205"/>
              <a:ext cx="2743200" cy="84512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762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Obey the Law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73182" y="3577937"/>
              <a:ext cx="2743200" cy="84512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762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Pay Taxes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73182" y="4722669"/>
              <a:ext cx="2743200" cy="84512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762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Jury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73182" y="5867400"/>
              <a:ext cx="2743200" cy="84512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762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Military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3" name="Straight Connector 12"/>
            <p:cNvCxnSpPr>
              <a:stCxn id="2" idx="4"/>
              <a:endCxn id="4" idx="0"/>
            </p:cNvCxnSpPr>
            <p:nvPr/>
          </p:nvCxnSpPr>
          <p:spPr>
            <a:xfrm>
              <a:off x="1544782" y="2133600"/>
              <a:ext cx="0" cy="299605"/>
            </a:xfrm>
            <a:prstGeom prst="line">
              <a:avLst/>
            </a:prstGeom>
            <a:ln w="762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565564" y="3278332"/>
              <a:ext cx="0" cy="299605"/>
            </a:xfrm>
            <a:prstGeom prst="line">
              <a:avLst/>
            </a:prstGeom>
            <a:ln w="762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572491" y="4423064"/>
              <a:ext cx="0" cy="299605"/>
            </a:xfrm>
            <a:prstGeom prst="line">
              <a:avLst/>
            </a:prstGeom>
            <a:ln w="762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572491" y="5567795"/>
              <a:ext cx="0" cy="299605"/>
            </a:xfrm>
            <a:prstGeom prst="line">
              <a:avLst/>
            </a:prstGeom>
            <a:ln w="762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val 1"/>
          <p:cNvSpPr/>
          <p:nvPr/>
        </p:nvSpPr>
        <p:spPr>
          <a:xfrm>
            <a:off x="173182" y="152400"/>
            <a:ext cx="2743200" cy="1981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Civic Duties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(Mandatory)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29000" y="1981200"/>
            <a:ext cx="2743200" cy="1297132"/>
            <a:chOff x="3429000" y="1981200"/>
            <a:chExt cx="2743200" cy="1297132"/>
          </a:xfrm>
        </p:grpSpPr>
        <p:sp>
          <p:nvSpPr>
            <p:cNvPr id="42" name="Oval 41"/>
            <p:cNvSpPr/>
            <p:nvPr/>
          </p:nvSpPr>
          <p:spPr>
            <a:xfrm>
              <a:off x="3429000" y="2433205"/>
              <a:ext cx="2743200" cy="84512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46" name="Straight Connector 45"/>
            <p:cNvCxnSpPr>
              <a:endCxn id="42" idx="0"/>
            </p:cNvCxnSpPr>
            <p:nvPr/>
          </p:nvCxnSpPr>
          <p:spPr>
            <a:xfrm>
              <a:off x="4800600" y="1981200"/>
              <a:ext cx="0" cy="452005"/>
            </a:xfrm>
            <a:prstGeom prst="lin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3861945" y="2530367"/>
              <a:ext cx="187730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Register to Vote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a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nd Vote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29000" y="3278332"/>
            <a:ext cx="2743200" cy="1144732"/>
            <a:chOff x="3429000" y="3278332"/>
            <a:chExt cx="2743200" cy="1144732"/>
          </a:xfrm>
        </p:grpSpPr>
        <p:sp>
          <p:nvSpPr>
            <p:cNvPr id="43" name="Oval 42"/>
            <p:cNvSpPr/>
            <p:nvPr/>
          </p:nvSpPr>
          <p:spPr>
            <a:xfrm>
              <a:off x="3429000" y="3577937"/>
              <a:ext cx="2743200" cy="84512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4821382" y="3278332"/>
              <a:ext cx="0" cy="299605"/>
            </a:xfrm>
            <a:prstGeom prst="lin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687545" y="3790890"/>
              <a:ext cx="22261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Hold Elective office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429000" y="4423064"/>
            <a:ext cx="2743200" cy="1144732"/>
            <a:chOff x="3429000" y="4423064"/>
            <a:chExt cx="2743200" cy="1144732"/>
          </a:xfrm>
        </p:grpSpPr>
        <p:sp>
          <p:nvSpPr>
            <p:cNvPr id="44" name="Oval 43"/>
            <p:cNvSpPr/>
            <p:nvPr/>
          </p:nvSpPr>
          <p:spPr>
            <a:xfrm>
              <a:off x="3429000" y="4722669"/>
              <a:ext cx="2743200" cy="84512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4828309" y="4423064"/>
              <a:ext cx="0" cy="299605"/>
            </a:xfrm>
            <a:prstGeom prst="lin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3687545" y="4800600"/>
              <a:ext cx="22261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Communicate with Gov’t officials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393873" y="1981200"/>
            <a:ext cx="2743200" cy="1297132"/>
            <a:chOff x="6393873" y="1981200"/>
            <a:chExt cx="2743200" cy="1297132"/>
          </a:xfrm>
        </p:grpSpPr>
        <p:sp>
          <p:nvSpPr>
            <p:cNvPr id="33" name="Oval 32"/>
            <p:cNvSpPr/>
            <p:nvPr/>
          </p:nvSpPr>
          <p:spPr>
            <a:xfrm>
              <a:off x="6393873" y="2433205"/>
              <a:ext cx="2743200" cy="84512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7" name="Straight Connector 36"/>
            <p:cNvCxnSpPr>
              <a:endCxn id="33" idx="0"/>
            </p:cNvCxnSpPr>
            <p:nvPr/>
          </p:nvCxnSpPr>
          <p:spPr>
            <a:xfrm>
              <a:off x="7765473" y="1981200"/>
              <a:ext cx="0" cy="452005"/>
            </a:xfrm>
            <a:prstGeom prst="lin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6652412" y="2655713"/>
              <a:ext cx="22261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Volunteer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429000" y="5567795"/>
            <a:ext cx="2743200" cy="1144732"/>
            <a:chOff x="3429000" y="5567795"/>
            <a:chExt cx="2743200" cy="1144732"/>
          </a:xfrm>
        </p:grpSpPr>
        <p:sp>
          <p:nvSpPr>
            <p:cNvPr id="45" name="Oval 44"/>
            <p:cNvSpPr/>
            <p:nvPr/>
          </p:nvSpPr>
          <p:spPr>
            <a:xfrm>
              <a:off x="3429000" y="5867400"/>
              <a:ext cx="2743200" cy="84512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4828309" y="5567795"/>
              <a:ext cx="0" cy="299605"/>
            </a:xfrm>
            <a:prstGeom prst="lin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3687538" y="5867400"/>
              <a:ext cx="22261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Participate in Political Campaigns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393873" y="3278332"/>
            <a:ext cx="2743200" cy="1144732"/>
            <a:chOff x="6393873" y="3278332"/>
            <a:chExt cx="2743200" cy="1144732"/>
          </a:xfrm>
        </p:grpSpPr>
        <p:sp>
          <p:nvSpPr>
            <p:cNvPr id="34" name="Oval 33"/>
            <p:cNvSpPr/>
            <p:nvPr/>
          </p:nvSpPr>
          <p:spPr>
            <a:xfrm>
              <a:off x="6393873" y="3577937"/>
              <a:ext cx="2743200" cy="84512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7786255" y="3278332"/>
              <a:ext cx="0" cy="299605"/>
            </a:xfrm>
            <a:prstGeom prst="lin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6680121" y="3790890"/>
              <a:ext cx="22261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Stay Informed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93873" y="4423064"/>
            <a:ext cx="2743200" cy="1144732"/>
            <a:chOff x="6393873" y="4423064"/>
            <a:chExt cx="2743200" cy="1144732"/>
          </a:xfrm>
        </p:grpSpPr>
        <p:sp>
          <p:nvSpPr>
            <p:cNvPr id="35" name="Oval 34"/>
            <p:cNvSpPr/>
            <p:nvPr/>
          </p:nvSpPr>
          <p:spPr>
            <a:xfrm>
              <a:off x="6393873" y="4722669"/>
              <a:ext cx="2743200" cy="84512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7793182" y="4423064"/>
              <a:ext cx="0" cy="299605"/>
            </a:xfrm>
            <a:prstGeom prst="lin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6680121" y="4954488"/>
              <a:ext cx="22261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Respect others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393873" y="5567795"/>
            <a:ext cx="2743200" cy="1144732"/>
            <a:chOff x="6393873" y="5567795"/>
            <a:chExt cx="2743200" cy="1144732"/>
          </a:xfrm>
        </p:grpSpPr>
        <p:sp>
          <p:nvSpPr>
            <p:cNvPr id="36" name="Oval 35"/>
            <p:cNvSpPr/>
            <p:nvPr/>
          </p:nvSpPr>
          <p:spPr>
            <a:xfrm>
              <a:off x="6393873" y="5867400"/>
              <a:ext cx="2743200" cy="84512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7793182" y="5567795"/>
              <a:ext cx="0" cy="299605"/>
            </a:xfrm>
            <a:prstGeom prst="lin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6631630" y="5943600"/>
              <a:ext cx="22261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Respect others in the Gov’t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56" name="Picture 2" descr="http://www.thepublicprofessor.com/wp-content/uploads/2012/10/Vo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4971575"/>
            <a:ext cx="2019872" cy="174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rockymountva.org/content/Image/council_20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1" t="33804"/>
          <a:stretch/>
        </p:blipFill>
        <p:spPr bwMode="auto">
          <a:xfrm>
            <a:off x="7239000" y="4823556"/>
            <a:ext cx="1558677" cy="189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C:\Users\pearce.dietrich\AppData\Local\Microsoft\Windows\Temporary Internet Files\Content.IE5\1WZS6TV0\MC900078706[1].wm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411" y="4647530"/>
            <a:ext cx="2149261" cy="206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http://static.tumblr.com/cxdjefw/ZAtllrpnd/ilik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098" y="4823556"/>
            <a:ext cx="1834168" cy="183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C:\Users\pearce.dietrich\AppData\Local\Microsoft\Windows\Temporary Internet Files\Content.IE5\GB741449\MC90029751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4971575"/>
            <a:ext cx="1738116" cy="16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" descr="C:\Users\pearce.dietrich\AppData\Local\Microsoft\Windows\Temporary Internet Files\Content.IE5\459NO3Q8\MC90037106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087" y="4882293"/>
            <a:ext cx="2002590" cy="176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C:\Users\pearce.dietrich\AppData\Local\Microsoft\Windows\Temporary Internet Files\Content.IE5\W5XC5IF5\MC900250406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659" y="5421552"/>
            <a:ext cx="1188341" cy="61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7"/>
          <p:cNvSpPr/>
          <p:nvPr/>
        </p:nvSpPr>
        <p:spPr>
          <a:xfrm>
            <a:off x="3581400" y="152400"/>
            <a:ext cx="5410200" cy="1981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Civic Responsibilities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(Voluntary)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98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76200"/>
            <a:ext cx="559769" cy="5232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u</a:t>
            </a:r>
            <a:r>
              <a:rPr lang="en-US" sz="2800" b="1" dirty="0" smtClean="0"/>
              <a:t>1</a:t>
            </a:r>
            <a:endParaRPr lang="en-US" sz="28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4360238" y="381000"/>
            <a:ext cx="4555162" cy="1733721"/>
            <a:chOff x="838200" y="535448"/>
            <a:chExt cx="4555162" cy="1733721"/>
          </a:xfrm>
        </p:grpSpPr>
        <p:sp>
          <p:nvSpPr>
            <p:cNvPr id="4" name="Oval 3"/>
            <p:cNvSpPr/>
            <p:nvPr/>
          </p:nvSpPr>
          <p:spPr>
            <a:xfrm>
              <a:off x="838200" y="535448"/>
              <a:ext cx="2116762" cy="16764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57150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11439" y="838200"/>
              <a:ext cx="197028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/>
                <a:t>14</a:t>
              </a:r>
              <a:r>
                <a:rPr lang="en-US" sz="2800" baseline="30000" dirty="0" smtClean="0"/>
                <a:t>th</a:t>
              </a:r>
              <a:endParaRPr lang="en-US" sz="2800" dirty="0" smtClean="0"/>
            </a:p>
            <a:p>
              <a:pPr algn="ctr"/>
              <a:r>
                <a:rPr lang="en-US" sz="2800" dirty="0" smtClean="0"/>
                <a:t>amendment</a:t>
              </a:r>
              <a:endParaRPr lang="en-US" sz="28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3276600" y="570084"/>
              <a:ext cx="2116762" cy="74516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57150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birth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276600" y="1524000"/>
              <a:ext cx="2116762" cy="74516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57150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56382" y="1671935"/>
              <a:ext cx="1957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naturalization</a:t>
              </a:r>
              <a:endParaRPr lang="en-US" sz="2400" b="1" dirty="0"/>
            </a:p>
          </p:txBody>
        </p:sp>
        <p:cxnSp>
          <p:nvCxnSpPr>
            <p:cNvPr id="10" name="Straight Connector 9"/>
            <p:cNvCxnSpPr>
              <a:stCxn id="4" idx="6"/>
              <a:endCxn id="6" idx="2"/>
            </p:cNvCxnSpPr>
            <p:nvPr/>
          </p:nvCxnSpPr>
          <p:spPr>
            <a:xfrm flipV="1">
              <a:off x="2954962" y="942669"/>
              <a:ext cx="321638" cy="430979"/>
            </a:xfrm>
            <a:prstGeom prst="line">
              <a:avLst/>
            </a:prstGeom>
            <a:ln w="57150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4" idx="6"/>
              <a:endCxn id="7" idx="2"/>
            </p:cNvCxnSpPr>
            <p:nvPr/>
          </p:nvCxnSpPr>
          <p:spPr>
            <a:xfrm>
              <a:off x="2954962" y="1373648"/>
              <a:ext cx="321638" cy="522937"/>
            </a:xfrm>
            <a:prstGeom prst="line">
              <a:avLst/>
            </a:prstGeom>
            <a:ln w="57150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>
          <a:xfrm>
            <a:off x="152400" y="2647950"/>
            <a:ext cx="3581400" cy="639762"/>
          </a:xfr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Duties (mandatory)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152400" y="3287712"/>
            <a:ext cx="3581400" cy="3417888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Obey the law</a:t>
            </a:r>
          </a:p>
          <a:p>
            <a:r>
              <a:rPr lang="en-US" dirty="0" smtClean="0"/>
              <a:t>Pay Taxes</a:t>
            </a:r>
          </a:p>
          <a:p>
            <a:r>
              <a:rPr lang="en-US" dirty="0" smtClean="0"/>
              <a:t>Serve in Military </a:t>
            </a:r>
            <a:r>
              <a:rPr lang="en-US" sz="1800" dirty="0" smtClean="0"/>
              <a:t>(if called)</a:t>
            </a:r>
            <a:endParaRPr lang="en-US" dirty="0" smtClean="0"/>
          </a:p>
          <a:p>
            <a:r>
              <a:rPr lang="en-US" dirty="0" smtClean="0"/>
              <a:t>Serve if Jury </a:t>
            </a:r>
            <a:r>
              <a:rPr lang="en-US" sz="1800" dirty="0" smtClean="0"/>
              <a:t>(if called)</a:t>
            </a:r>
            <a:endParaRPr lang="en-US" sz="18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"/>
          </p:nvPr>
        </p:nvSpPr>
        <p:spPr>
          <a:xfrm>
            <a:off x="3883025" y="2647950"/>
            <a:ext cx="3660775" cy="639762"/>
          </a:xfrm>
          <a:solidFill>
            <a:schemeClr val="bg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Responsibilities (voluntary)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4"/>
          </p:nvPr>
        </p:nvSpPr>
        <p:spPr>
          <a:xfrm>
            <a:off x="3883025" y="3287712"/>
            <a:ext cx="3660775" cy="3417888"/>
          </a:xfrm>
          <a:ln w="28575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dirty="0"/>
              <a:t>Register to Vote and Vote</a:t>
            </a:r>
          </a:p>
          <a:p>
            <a:r>
              <a:rPr lang="en-US" dirty="0"/>
              <a:t>Hold elective office</a:t>
            </a:r>
          </a:p>
          <a:p>
            <a:r>
              <a:rPr lang="en-US" dirty="0"/>
              <a:t>Communicate with gov't officials</a:t>
            </a:r>
          </a:p>
          <a:p>
            <a:r>
              <a:rPr lang="en-US" dirty="0"/>
              <a:t>Volunteer</a:t>
            </a:r>
          </a:p>
          <a:p>
            <a:r>
              <a:rPr lang="en-US" dirty="0"/>
              <a:t>Participate in Political Campaigns</a:t>
            </a:r>
          </a:p>
          <a:p>
            <a:r>
              <a:rPr lang="en-US" dirty="0"/>
              <a:t>Read about current issues &amp; stay informed</a:t>
            </a:r>
          </a:p>
          <a:p>
            <a:r>
              <a:rPr lang="en-US" dirty="0"/>
              <a:t>Respect others rights to and an equal voice in the gov't</a:t>
            </a:r>
          </a:p>
          <a:p>
            <a:r>
              <a:rPr lang="en-US" dirty="0"/>
              <a:t>Respect different opinions</a:t>
            </a:r>
          </a:p>
          <a:p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92579" y="5079936"/>
            <a:ext cx="1688821" cy="711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28600" y="5110082"/>
            <a:ext cx="1600200" cy="720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892579" y="5802809"/>
            <a:ext cx="1688821" cy="88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 t="10243" b="30715"/>
          <a:stretch>
            <a:fillRect/>
          </a:stretch>
        </p:blipFill>
        <p:spPr>
          <a:xfrm>
            <a:off x="246429" y="5802809"/>
            <a:ext cx="1582371" cy="88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www.thepublicprofessor.com/wp-content/uploads/2012/10/Vot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836" y="3138714"/>
            <a:ext cx="79567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earce.dietrich\AppData\Local\Microsoft\Windows\Temporary Internet Files\Content.IE5\1WZS6TV0\MC900078706[1].wmf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88" y="3523125"/>
            <a:ext cx="914400" cy="87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pearce.dietrich\AppData\Local\Microsoft\Windows\Temporary Internet Files\Content.IE5\GB741449\MC900297519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056" y="4118147"/>
            <a:ext cx="944453" cy="87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atic.tumblr.com/cxdjefw/ZAtllrpnd/ilike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149" y="4732249"/>
            <a:ext cx="609019" cy="60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earce.dietrich\AppData\Local\Microsoft\Windows\Temporary Internet Files\Content.IE5\459NO3Q8\MC900371064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870" y="5036759"/>
            <a:ext cx="949604" cy="83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earce.dietrich\AppData\Local\Microsoft\Windows\Temporary Internet Files\Content.IE5\W5XC5IF5\MC900250406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285" y="5841404"/>
            <a:ext cx="1383403" cy="71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 rot="20090409">
            <a:off x="124661" y="730732"/>
            <a:ext cx="35671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citizenship</a:t>
            </a:r>
            <a:endParaRPr lang="en-US" sz="6000" b="1" dirty="0"/>
          </a:p>
        </p:txBody>
      </p:sp>
      <p:pic>
        <p:nvPicPr>
          <p:cNvPr id="7170" name="Picture 2" descr="http://www.rockymountva.org/content/Image/council_2012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57" t="36535" r="11721" b="47120"/>
          <a:stretch/>
        </p:blipFill>
        <p:spPr bwMode="auto">
          <a:xfrm>
            <a:off x="8800486" y="3502489"/>
            <a:ext cx="251202" cy="2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72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206</Words>
  <Application>Microsoft Office PowerPoint</Application>
  <PresentationFormat>On-screen Show (4:3)</PresentationFormat>
  <Paragraphs>78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Pearce Dietrich</dc:creator>
  <cp:lastModifiedBy>Bill Collins</cp:lastModifiedBy>
  <cp:revision>15</cp:revision>
  <dcterms:created xsi:type="dcterms:W3CDTF">2013-01-28T17:35:03Z</dcterms:created>
  <dcterms:modified xsi:type="dcterms:W3CDTF">2015-07-29T16:39:11Z</dcterms:modified>
</cp:coreProperties>
</file>