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46DF1-5408-4AC8-8EE7-1FE1FD0A3E8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17EF5-0CC5-486F-8FCE-EDD6C067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7AD03-2BC3-4A6E-B829-879D13B2F0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3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BDB1-D91E-4C05-B654-AB11E5F5297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C412-FE1F-411E-9C7D-898AE65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586595" y="1149081"/>
            <a:ext cx="1943100" cy="3200400"/>
            <a:chOff x="3586595" y="1149081"/>
            <a:chExt cx="1943100" cy="3200400"/>
          </a:xfrm>
        </p:grpSpPr>
        <p:cxnSp>
          <p:nvCxnSpPr>
            <p:cNvPr id="14" name="Straight Connector 13"/>
            <p:cNvCxnSpPr>
              <a:endCxn id="5" idx="0"/>
            </p:cNvCxnSpPr>
            <p:nvPr/>
          </p:nvCxnSpPr>
          <p:spPr>
            <a:xfrm>
              <a:off x="4531220" y="1149081"/>
              <a:ext cx="26925" cy="19050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3586595" y="3054081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Democracy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5887" y="3458357"/>
            <a:ext cx="1516924" cy="1418444"/>
            <a:chOff x="5358024" y="3581400"/>
            <a:chExt cx="3689139" cy="3139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24" y="3581400"/>
              <a:ext cx="2286441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486400"/>
              <a:ext cx="1046163" cy="123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 Arrow 9"/>
            <p:cNvSpPr/>
            <p:nvPr/>
          </p:nvSpPr>
          <p:spPr>
            <a:xfrm rot="2156094">
              <a:off x="6964503" y="4817919"/>
              <a:ext cx="1134665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95" y="4803357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5365" y="5092125"/>
            <a:ext cx="1828800" cy="1828800"/>
            <a:chOff x="17317" y="3997036"/>
            <a:chExt cx="3689139" cy="3564695"/>
          </a:xfrm>
        </p:grpSpPr>
        <p:grpSp>
          <p:nvGrpSpPr>
            <p:cNvPr id="20" name="Group 19"/>
            <p:cNvGrpSpPr/>
            <p:nvPr/>
          </p:nvGrpSpPr>
          <p:grpSpPr>
            <a:xfrm>
              <a:off x="17317" y="3997036"/>
              <a:ext cx="3689139" cy="3139282"/>
              <a:chOff x="5358024" y="3581400"/>
              <a:chExt cx="3689139" cy="313928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024" y="3581400"/>
                <a:ext cx="2286441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486400"/>
                <a:ext cx="1046163" cy="1234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Left Arrow 24"/>
              <p:cNvSpPr/>
              <p:nvPr/>
            </p:nvSpPr>
            <p:spPr>
              <a:xfrm rot="2156094">
                <a:off x="6964503" y="4817919"/>
                <a:ext cx="1134665" cy="990600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 descr="http://blackhistory.phillipmartin.info/amhis_election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32" y="6154268"/>
              <a:ext cx="1431453" cy="140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http://www.globalresearch.ca/coverStoryPictures2/262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876800"/>
            <a:ext cx="1766888" cy="1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3" y="3444501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95300" y="1158930"/>
            <a:ext cx="2124075" cy="1419053"/>
            <a:chOff x="495300" y="1158930"/>
            <a:chExt cx="2124075" cy="1419053"/>
          </a:xfrm>
        </p:grpSpPr>
        <p:cxnSp>
          <p:nvCxnSpPr>
            <p:cNvPr id="27" name="Straight Connector 26"/>
            <p:cNvCxnSpPr>
              <a:endCxn id="3" idx="7"/>
            </p:cNvCxnSpPr>
            <p:nvPr/>
          </p:nvCxnSpPr>
          <p:spPr>
            <a:xfrm flipH="1">
              <a:off x="2153840" y="1158930"/>
              <a:ext cx="465535" cy="31336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495300" y="1282583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Consent of the Governed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0061" y="1672120"/>
            <a:ext cx="1943100" cy="1806694"/>
            <a:chOff x="2010061" y="1672120"/>
            <a:chExt cx="1943100" cy="1806694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895600" y="1672120"/>
              <a:ext cx="383192" cy="102258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010061" y="2183414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Limited Government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44860" y="1739252"/>
            <a:ext cx="1943100" cy="1762737"/>
            <a:chOff x="5244860" y="1739252"/>
            <a:chExt cx="1943100" cy="176273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35146" y="1739252"/>
              <a:ext cx="437054" cy="96238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5244860" y="2206589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Rule of Law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56243" y="1093365"/>
            <a:ext cx="2047875" cy="1419053"/>
            <a:chOff x="6656243" y="1093365"/>
            <a:chExt cx="2047875" cy="1419053"/>
          </a:xfrm>
        </p:grpSpPr>
        <p:cxnSp>
          <p:nvCxnSpPr>
            <p:cNvPr id="23" name="Straight Connector 22"/>
            <p:cNvCxnSpPr>
              <a:endCxn id="6" idx="1"/>
            </p:cNvCxnSpPr>
            <p:nvPr/>
          </p:nvCxnSpPr>
          <p:spPr>
            <a:xfrm>
              <a:off x="6656243" y="1093365"/>
              <a:ext cx="389335" cy="31336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761018" y="1217018"/>
              <a:ext cx="1943100" cy="1295400"/>
              <a:chOff x="6886575" y="1406236"/>
              <a:chExt cx="1943100" cy="1295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886575" y="1406236"/>
                <a:ext cx="1943100" cy="1295400"/>
              </a:xfrm>
              <a:prstGeom prst="ellipse">
                <a:avLst/>
              </a:prstGeom>
              <a:solidFill>
                <a:srgbClr val="FFFFCC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47711" y="1739252"/>
                <a:ext cx="16208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Representative</a:t>
                </a:r>
              </a:p>
              <a:p>
                <a:pPr algn="ctr"/>
                <a:r>
                  <a:rPr lang="en-US" b="1" dirty="0" smtClean="0"/>
                  <a:t>Government</a:t>
                </a:r>
                <a:endParaRPr lang="en-US" b="1" dirty="0"/>
              </a:p>
            </p:txBody>
          </p:sp>
        </p:grpSp>
      </p:grpSp>
      <p:sp>
        <p:nvSpPr>
          <p:cNvPr id="15" name="Oval 14"/>
          <p:cNvSpPr/>
          <p:nvPr/>
        </p:nvSpPr>
        <p:spPr>
          <a:xfrm>
            <a:off x="115887" y="2362200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343" y="2441685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People are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source of power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86955" y="3277824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1411" y="335730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Gov’t cannot do anything it wants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2054" y="4004000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6510" y="42304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People rule thru voting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82890" y="3198338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7346" y="32766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 one is above the law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88433" y="2204097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82889" y="22860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 pick people to vote for us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569277" y="1122516"/>
            <a:ext cx="1943100" cy="3200400"/>
            <a:chOff x="3586595" y="1149081"/>
            <a:chExt cx="1943100" cy="3200400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44" name="Straight Connector 43"/>
            <p:cNvCxnSpPr>
              <a:endCxn id="45" idx="0"/>
            </p:cNvCxnSpPr>
            <p:nvPr/>
          </p:nvCxnSpPr>
          <p:spPr>
            <a:xfrm>
              <a:off x="4531220" y="1149081"/>
              <a:ext cx="26925" cy="190500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586595" y="3054081"/>
              <a:ext cx="1943100" cy="1295400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Democracy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" y="1132365"/>
            <a:ext cx="2124075" cy="1419053"/>
            <a:chOff x="495300" y="1158930"/>
            <a:chExt cx="2124075" cy="1419053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47" name="Straight Connector 46"/>
            <p:cNvCxnSpPr>
              <a:endCxn id="48" idx="7"/>
            </p:cNvCxnSpPr>
            <p:nvPr/>
          </p:nvCxnSpPr>
          <p:spPr>
            <a:xfrm flipH="1">
              <a:off x="2153840" y="1158930"/>
              <a:ext cx="465535" cy="31336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95300" y="1282583"/>
              <a:ext cx="1943100" cy="1295400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Consent of the Governed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38925" y="1066800"/>
            <a:ext cx="2047875" cy="1419053"/>
            <a:chOff x="6656243" y="1093365"/>
            <a:chExt cx="2047875" cy="1419053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50" name="Straight Connector 49"/>
            <p:cNvCxnSpPr>
              <a:endCxn id="52" idx="1"/>
            </p:cNvCxnSpPr>
            <p:nvPr/>
          </p:nvCxnSpPr>
          <p:spPr>
            <a:xfrm>
              <a:off x="6656243" y="1093365"/>
              <a:ext cx="389335" cy="313360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6761018" y="1217018"/>
              <a:ext cx="1943100" cy="1295400"/>
              <a:chOff x="6886575" y="1406236"/>
              <a:chExt cx="1943100" cy="129540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6886575" y="1406236"/>
                <a:ext cx="1943100" cy="1295400"/>
              </a:xfrm>
              <a:prstGeom prst="ellips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047711" y="1739252"/>
                <a:ext cx="1620828" cy="6463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Representative</a:t>
                </a:r>
              </a:p>
              <a:p>
                <a:pPr algn="ctr"/>
                <a:r>
                  <a:rPr lang="en-US" b="1" dirty="0" smtClean="0"/>
                  <a:t>Government</a:t>
                </a:r>
                <a:endParaRPr lang="en-US" b="1" dirty="0"/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Fundamental Political </a:t>
            </a:r>
            <a:r>
              <a:rPr lang="en-US" sz="3200" b="1" dirty="0" smtClean="0">
                <a:solidFill>
                  <a:schemeClr val="tx1"/>
                </a:solidFill>
              </a:rPr>
              <a:t>Principles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3" grpId="0" animBg="1"/>
      <p:bldP spid="35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02838" y="762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Fundamental Political </a:t>
            </a:r>
            <a:r>
              <a:rPr lang="en-US" sz="3200" b="1" dirty="0" smtClean="0">
                <a:solidFill>
                  <a:schemeClr val="tx1"/>
                </a:solidFill>
              </a:rPr>
              <a:t>Principles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1752600"/>
            <a:ext cx="9144000" cy="2743200"/>
            <a:chOff x="0" y="1752600"/>
            <a:chExt cx="9144000" cy="2743200"/>
          </a:xfrm>
        </p:grpSpPr>
        <p:sp>
          <p:nvSpPr>
            <p:cNvPr id="27" name="Flowchart: Process 26"/>
            <p:cNvSpPr/>
            <p:nvPr/>
          </p:nvSpPr>
          <p:spPr>
            <a:xfrm>
              <a:off x="0" y="2819400"/>
              <a:ext cx="9144000" cy="16764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2" idx="4"/>
            </p:cNvCxnSpPr>
            <p:nvPr/>
          </p:nvCxnSpPr>
          <p:spPr>
            <a:xfrm>
              <a:off x="4617413" y="1752600"/>
              <a:ext cx="0" cy="1066800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76200" y="2895601"/>
              <a:ext cx="1752600" cy="1524710"/>
              <a:chOff x="3733800" y="2895600"/>
              <a:chExt cx="2438400" cy="1752600"/>
            </a:xfrm>
          </p:grpSpPr>
          <p:sp>
            <p:nvSpPr>
              <p:cNvPr id="6" name="Vertical Scroll 5"/>
              <p:cNvSpPr/>
              <p:nvPr/>
            </p:nvSpPr>
            <p:spPr>
              <a:xfrm>
                <a:off x="3733800" y="2895600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00064" y="3352801"/>
                <a:ext cx="1943537" cy="116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Charter of </a:t>
                </a:r>
                <a:r>
                  <a:rPr lang="en-US" sz="2000" b="1" dirty="0" err="1"/>
                  <a:t>V</a:t>
                </a:r>
                <a:r>
                  <a:rPr lang="en-US" sz="2000" b="1" dirty="0" err="1" smtClean="0"/>
                  <a:t>a</a:t>
                </a:r>
                <a:r>
                  <a:rPr lang="en-US" sz="2000" b="1" dirty="0" smtClean="0"/>
                  <a:t> co of </a:t>
                </a:r>
                <a:r>
                  <a:rPr lang="en-US" sz="2000" b="1" dirty="0"/>
                  <a:t>L</a:t>
                </a:r>
                <a:r>
                  <a:rPr lang="en-US" sz="2000" b="1" dirty="0" smtClean="0"/>
                  <a:t>ondon</a:t>
                </a:r>
                <a:endParaRPr lang="en-US" sz="2000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81200" y="2895600"/>
              <a:ext cx="1752600" cy="1524709"/>
              <a:chOff x="3733800" y="2895600"/>
              <a:chExt cx="2438400" cy="1752600"/>
            </a:xfrm>
          </p:grpSpPr>
          <p:sp>
            <p:nvSpPr>
              <p:cNvPr id="10" name="Vertical Scroll 9"/>
              <p:cNvSpPr/>
              <p:nvPr/>
            </p:nvSpPr>
            <p:spPr>
              <a:xfrm>
                <a:off x="3733800" y="2895600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51852" y="3118705"/>
                <a:ext cx="1943537" cy="1521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Va</a:t>
                </a:r>
                <a:r>
                  <a:rPr lang="en-US" sz="2000" b="1" dirty="0" smtClean="0"/>
                  <a:t> Statute for Religious Freedom</a:t>
                </a:r>
                <a:endParaRPr lang="en-US" sz="20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33800" y="2904506"/>
              <a:ext cx="1752600" cy="1524710"/>
              <a:chOff x="3733800" y="2895600"/>
              <a:chExt cx="2438400" cy="1752600"/>
            </a:xfrm>
          </p:grpSpPr>
          <p:sp>
            <p:nvSpPr>
              <p:cNvPr id="13" name="Vertical Scroll 12"/>
              <p:cNvSpPr/>
              <p:nvPr/>
            </p:nvSpPr>
            <p:spPr>
              <a:xfrm>
                <a:off x="3733800" y="2895600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00064" y="3235720"/>
                <a:ext cx="1943537" cy="116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Va</a:t>
                </a:r>
                <a:r>
                  <a:rPr lang="en-US" sz="2000" b="1" dirty="0" smtClean="0"/>
                  <a:t> Declaration of Rights</a:t>
                </a:r>
                <a:endParaRPr lang="en-US" sz="2000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32304" y="2895602"/>
              <a:ext cx="1752600" cy="1524710"/>
              <a:chOff x="3733800" y="2895600"/>
              <a:chExt cx="2438400" cy="1752600"/>
            </a:xfrm>
          </p:grpSpPr>
          <p:sp>
            <p:nvSpPr>
              <p:cNvPr id="16" name="Vertical Scroll 15"/>
              <p:cNvSpPr/>
              <p:nvPr/>
            </p:nvSpPr>
            <p:spPr>
              <a:xfrm>
                <a:off x="3733800" y="2895600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33800" y="3494446"/>
                <a:ext cx="2438399" cy="70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 smtClean="0"/>
                  <a:t>Declaration of Independence</a:t>
                </a:r>
                <a:endParaRPr lang="en-US" sz="1700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84904" y="2895601"/>
              <a:ext cx="1752600" cy="1524710"/>
              <a:chOff x="3733800" y="2895600"/>
              <a:chExt cx="2438400" cy="1752600"/>
            </a:xfrm>
          </p:grpSpPr>
          <p:sp>
            <p:nvSpPr>
              <p:cNvPr id="19" name="Vertical Scroll 18"/>
              <p:cNvSpPr/>
              <p:nvPr/>
            </p:nvSpPr>
            <p:spPr>
              <a:xfrm>
                <a:off x="3733800" y="2895600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33800" y="3352801"/>
                <a:ext cx="2438399" cy="70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 smtClean="0"/>
                  <a:t>Articles of Confederation</a:t>
                </a:r>
                <a:endParaRPr lang="en-US" sz="1700" b="1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276600" y="4495800"/>
            <a:ext cx="2514600" cy="2286710"/>
            <a:chOff x="3276600" y="4495800"/>
            <a:chExt cx="2514600" cy="228671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610100" y="4495800"/>
              <a:ext cx="0" cy="762000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3276600" y="5257800"/>
              <a:ext cx="2514600" cy="1524710"/>
              <a:chOff x="3733800" y="2808827"/>
              <a:chExt cx="2438400" cy="1752600"/>
            </a:xfrm>
          </p:grpSpPr>
          <p:sp>
            <p:nvSpPr>
              <p:cNvPr id="24" name="Vertical Scroll 23"/>
              <p:cNvSpPr/>
              <p:nvPr/>
            </p:nvSpPr>
            <p:spPr>
              <a:xfrm>
                <a:off x="3733800" y="2808827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50365" y="3352801"/>
                <a:ext cx="2421834" cy="1096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US</a:t>
                </a:r>
              </a:p>
              <a:p>
                <a:pPr algn="ctr"/>
                <a:r>
                  <a:rPr lang="en-US" sz="2800" b="1" dirty="0" smtClean="0"/>
                  <a:t>Constitution</a:t>
                </a:r>
                <a:endParaRPr lang="en-US" sz="2800" b="1" dirty="0"/>
              </a:p>
            </p:txBody>
          </p:sp>
        </p:grpSp>
      </p:grpSp>
      <p:sp>
        <p:nvSpPr>
          <p:cNvPr id="26" name="Flowchart: Process 25"/>
          <p:cNvSpPr/>
          <p:nvPr/>
        </p:nvSpPr>
        <p:spPr>
          <a:xfrm>
            <a:off x="0" y="2819400"/>
            <a:ext cx="5532304" cy="1676400"/>
          </a:xfrm>
          <a:prstGeom prst="flowChartProcess">
            <a:avLst/>
          </a:prstGeom>
          <a:noFill/>
          <a:ln w="28575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Jamestown </a:t>
            </a:r>
            <a:r>
              <a:rPr lang="en-US" sz="2800" b="1" dirty="0" smtClean="0"/>
              <a:t>(1607)</a:t>
            </a:r>
            <a:endParaRPr lang="en-US" sz="2800" b="1" dirty="0"/>
          </a:p>
        </p:txBody>
      </p:sp>
      <p:sp>
        <p:nvSpPr>
          <p:cNvPr id="5" name="AutoShape 2" descr="data:image/jpeg;base64,/9j/4AAQSkZJRgABAQAAAQABAAD/2wCEAAkGBhQSERUUExQWFRUWGBgZGBcYGRwbHxwaHBgcFxgaHBgcGyceHBokHBwcHy8gIygpLCwsFR4xNTAqNSYrLCkBCQoKDgwOGg8PGiwkHyQsLCwsLC0sKiwtLCwsLCwsKSwsLCwpLCwpKSwsLCwsLCwpLCwsLCwsLCwpKSwsLCwsLP/AABEIAKoBKQMBIgACEQEDEQH/xAAcAAACAwEBAQEAAAAAAAAAAAAEBQIDBgcBAAj/xABDEAACAQIEBAMFBQYEBQQDAAABAhEDIQAEEjEFIkFRBhNhMnGBkaEHscHR8BQjQlJi4RUWkvFDU3KC0jNU0+IXJKL/xAAaAQADAQEBAQAAAAAAAAAAAAABAgMEAAUG/8QALhEAAgICAgEEAAQFBQAAAAAAAAECEQMhEjFBBBMiURQyYXEjkaGx8AUzQoHB/9oADAMBAAIRAxEAPwDlTZYi+INTwQjEjEtE49/geXzaBadLH1WnfBOkDfHzgHB4A57LMkAYHXYDB1MqN2Uf9LD6kHC8LAxAVIgi0XFsSyY2xoSQ7pZa0XxJKBBtsOp6YUZPMMGt8R0JONfw2urABgVJNpBufQx/fGPLi47LxyChjBnc29ME0uYow7/fjQDgqvJFhiJ4H5a8lyfnjA0aOaYpWlzdt/u+GPKTGFF/a2/tg7LUAGKkRF/zwZkODK5krHS/WcIk0c5ITHKFmaQBa+3T49IwSvCg6apvH3bY0GW4OhUiZg37+gmNsVZrhflU5Ex1/DDKQjl9GcpZY6WS097/AKiPdg+vWC0ABHbp3v8AH4Yjlsi8k9+v1wzznB0CqpPOSNj+HbHOWw2hFXVg2rst7+ltseZRoXYAXO+NHxHIlKYAUHYfPAFLh1RbaJBO/v6Y5teTk7ENcea55WCKZt7sMadflGgkgGIJ/XpjT0eAbAiN4+/BeX8Lqq2piYPzxGeRFFtGOSky1xtcfDucMAdLaYkkdPX7sPuIZREBdlIcdPvIwKculUqUs1jJ6bdO+EWU5qxdSo6NQcGDcdflGIFWVeUErG+3++NHRpQTTcAt0tuOtpxUvBHZtMEATF5wfcFMmzMTMTpxKorMJj5Y1uW4HpJUibzMb+hwBmMhoYfyTcH6z/acd7gwnLsQQN/vwHSrvKkjckR/vjSUqCK5Iup7XGJ8X4YoCkKWI/pB+pthvdsFCDMVqkfXC45lzNr+uNxR4aXpzpE+kH8IwvyvDDDahBB6/qMFZNnUqMnULEAzBwUtMvc2/PD+pwQObER6Qb4GrcNZGBB1KTH4fPDPJTOQip5ohynp1wJUBFW4t0xrE4AWYuQBG343OF7ZQrXCkAhuuBy3oKaFtNybAe/C98tpqxuMaPM8OiqNPW1vyxTmMnzkNYxbvgchrQor0dUwPl1wp/Y2/lb5Y1q5DmEXH0Bxd/hy4dNgbRhqdDF5ynXE8qcFVKmPqDxbFVejBxSKd8G1a18VeXO2DSCpUeLS1WwTR4MT78WZfKHcbj03xoeF0WYKTy+hBB/QxDLPiUgrAuH+Gtjfft+GNVlODQFMC149fz9cGZTLgen674ZUCGXkM+vrjzcmeTVMvGCXQtzammpIG1z6DfFPDOK6hJVo6mPlg3NcNLAkvA/q7e79b4Gz+RqpT/ddun5Yxctl1FNAAyjVX1jlAMSet8MsydNOUILW2H6jFPDc0UTnBk9xHvtg3L8QkciEibiPlhHM7j9gXDsma1XV7Me0J/V7fXDzMcOQpzHSO07++cDPlqnnKUlVccw2g98SzGXViVnV8RbvheQeOyv9nFYQhAg3P0MDF2a4SjCLDTs03npgJKISdKRYH2iGiPa3jByFgsuhbaBAi9gJ6kelsDmxvaKsnw13IWo+odCIgkXg+uGeV4KpqatUgbfXrv3tgTh9N0mEAEzzGAvr6jDai2pgUKaY5lvM9IkCP74nKdjxx0D8Y5dLDZWXaTN4PLgzL5ymynmuNwbEfDfFeV4fU1PJOlvZG5HuOLsl4X01DUeoZYQBb39zJj7sST5FOFA6lKk6SGve8/Prj1uBqzI1gVPQDa1vpgipwcIzlDGuJMgDbdd5M943xHhS1KasHIeDAadwdp9ZIwOjqsHzHCB5wqFvYEwLW9fTBK54akCqFlgDI6QY/wB74GzVPXVIaVVhBPs+kXEdd8CVMky0mJKErU1Uy7AWm0x+vlhk2LKNDNuIoSQBzAmQIntiSim2qADpgH0kT8LYzrZ1TmAr04cTLK0jTvuN9vu6nFvC+LLozTsRpJiSYtAAG+0HuLnYb4L/AFFoZ18kCvILabbQRvedsW5bLQDbUIGx2j7/AO2K+G8Zp/sqMTygqskg3MDfaxPXbBo5HAlQGsFY7nsBgaOoAq5oqTy39BvYdMDcQqKtLWFvI6E9QOgJ+mG9RQ7RckzFtPvud4xn/FdYJSUGdyTIaIG0gEDsZYjbAW2NRRm+FnzCwbRbbuff+Hrgavl3pspkupNwRt640KZyjVp0yZ54C6hDE+kmek+6+BKeZps2nmBnlVhp1DuCf98UTEcTynkjIKmVMSD0wJxHgysSdjBv/tfDumBqHtKYurRBB7GYMYWVc1TJZVqS4mxBkx0E/q+A5Pwcooy3B6bNWZWk6bT/AHwwqcPWq5G0CJIvPxxXmc/+zsD5bcx5m9etsWPxcVWC076TJa4G/wAz92C5MbiAVqBoDn2mPyxD9opdh8j+WGzsMzCMQQL+tv11xV/hVD0+eKxyKtk3HZz2nAHbFWZNsAiuYxZ59sfWHk0Rel1xCjWg4kz4qUTgWFDBM4CukzHvj6i+Dco6E31T3DG3uGw7bYV0MphtkeHGZGJSUO5IeLl1Fmn4JV0spNUgDcPogiOpIBn1nGrqqakaWCiN4vfse0YzvC+GHy4ApAnq4knuBa3vvjR0Rqi8N/Kbeh3ub9cePmfypG3GrVlmW4eim41EzzG/+x/LBjUaagcgHrsOn1/I4gh074+/ZRUuQw3AvBAJi0bSPjfGNyrRdRsT8bq0v4tosADqJtsOgwHw8IyBwxUdQep/Ees98aSjwREFmKiZiep7mJOPqmSoaYdgZAkEg/IQBA9Bb34Rux1GijI0FIP3g9hPTYfA7YZnhtOxDKG3JABMEbCBYb3j5YV08lS1qfNUaR0JFuxBB69zN8MzmKYIEU7m0E+7ePUfE4m2xtC7iFdKLHSCxYCQQdO/x32nH1LPIBBp6St7bbbgHbt88aNKqjcBfWRH092K6+UR7QYEcwbe91I7dZ/HAdhSEWXzaPOqncGCIiIvuNzI3xdQWkGKhBIiTefeCb72kdvTBacMogkL8RqJi/vnod+xwYooUiNdRELAkam3ixIk33GJNNsdaPKVERAW3r98zPXBfEMiaiKuoqwOpWG6sAYPr/fGY4l4yqmBlVo9ZFYwYBuQdWnsIvGoH0wHm+P1ykisVKyBzKSSDBYhWiJtp6xuJwLjEooSka+pliTOlSen6jC8Ua9w2lJnSVBYzFthEdYxgMz4n4lTh/2tGXXAQ0QWjuRoA0+oa8iMbrwb4pHEUrK1M0atF9LLaQCPaEzAMN9N9y8Un0LOLj2L6nEKyssK1S51aoGkR0EEzvE9vXC7LmohJejrBJIMy5JMgkkzEHcjcjucazN+GkZgzNVYj+s/GwgfTBWUyIppsATc6ZiQbESccr6FdPwc7zXDi+titdPbKgUWgSSSC68wn3C5OCX8OItDmdQjEXUkEkD397Qe2Hma4hTVionlkkCWI95PU/HGY4lxtjpZSDT1QLnqb6ehIjoMH5MDSAeL6giogc8wnUSBCTptsLG4F7CYw+oZ8VqTcmqs0kKQBZdIEaiYA3tJt1wPW4BUqOKgDXQQNVt5v13jEstwWpTcVCUFQR7RaDAmASthf1nucBtNA4MjwjjzBjRqqzsp1AKASnoSbTf6nFfFsjUzDF4YEkjmkaUG0qDE+g/CcE0+VnY8jGCWkPsZkECdOm0ECCZvbEuOZtBSPl1g1SVACtewM26WmZwU/oRp2L+HcIZKiqXGlDqXm5v6oJuqzuBbDtkFYBnQEDUATFv6Qt7RuxwPUqUqQFSB5hVVuYFrG8kQIJPoO+LOFuk+WtVag0u7tMaXsbTuIMxvuT2AlKzlF+QbK8ULO9B1sF1029BeAekAfQ4RZHi7o7VDTBuTJN9j6+s3/LDfjtakwT96YUEllkDbW2kdbRtMzEiMKM3U8sCnRVKlgCZ5hMTK9yTG+/THXSHjCw3L59aqsjhwxHXmifdtf44t4IlJJA5mYfq/vwMlarpAamSb6rjvJiTti5M1TU6WBpsYnlHWCBZesQfTCN+EM8bQPxvIVKL+apt1A9RHuj34t/xhP5R/rT/zx5xAmoDol9BA62U76ep6/A+7Hn+H0/8Ak1f9Q/LBT+xTlT4koxStSTg/LLIx9pyPEaoitIkY8XJtOGGWp3xp+H8HldREDuf1J+GJTyqPZ0YtiHh/D36CbbfoHDvg/h+vmnZSlSiqRtILMY2YgWgdrT1w2y3Cm9qmHYC4gDaL8vW9vTfDfhjOByHSRNmDH02C98efmzc+jVjjxGWQ4VWpgBSiieaeY+vNubRbF/FEGjSwsZ1EwAABLNpJmRFhgnJVarHm0le4n7iBi3P5JGHMoMbWvv0xkdlkkC5ZlZRB1CBe0/ED4j4Yuq5TUIkgHtv8+mFteqqLoVWUw3PoYlRdrMLk6rQTuwww4dxIuStRdDxqC39iwB/1Tv8AgcZZO3s0JfRJ+FAxJY2gAsSBteO4gX9MB1vDqVGlySOgAiO+xw2aoO+L6QBGJscz+a8OkoVprJMEjVYfGJwrq+HsyphUY9uYW6fPbG80RfHiicFSrQjjZiXyWZZdBEBbQ3WDN/T6Sffiyhk81RWYVxblUzuYEAC/67Y2VTJk9ML85xqnSOkQzXvNhBAMn/uFh6yRGBbY0Y70L0p115qgpqCRLT17bST6XPbCLxLxQVjT6BQwWQJYSQxgCVuv8N4HcwC8hnv211L1CmmCGCiG1l0VUmwnQ1wDJtzE4aZ3w/kaKFHpeZ5lyHcsQthsWB0zJ9bi2wRrWmv3NEKjL5W/0EXgnj+Wr0K9J6bI8lltzFWZVQpOzBwvLt7JJInANSuadMtXYqdLgsG9pah1G1yGmRAnaR6WUeCUcuar0mKpUKoQ5sFd6aQSIhTAFzFhM9dGfB1Uk3Ttd+9osDbEZzlk/wBtaLQjGFub7M9ks7Tpv+0+aavnkU9KAlm7AAlQApvsoAneSRR4h4IczVV6FRsvmU1aaiBrqNhUKw0iCdSzExpNsaHPfZtUqpAqU0YeywAMXJFymoLPRSBgfIeEc1lqbjM1FrhxoBQupub6n0yZGxuQQpvEYtjhxXKS2RySTlUWZfJ/apn8m5o5umlZkMEk6WIjfWo0kdZjrjo3C/FuXzg0ioq1NK6qBIDq0SwI/iiYtOxmDbGL4jmVrsQCGLI7BSEdFVQWklpKm7X3X2dhhZ46+zoea1ehUhy2orPVtipF1O9j75uMPL4q2Kkpul2dQHAqbi5a/UNH3WxS/hDLIF17L7IZ4A77kb9cct8N/aBxHJafPpNmaMxqnUykWK+YkgNA9l7741+X4hw/jNUO9YMwQqmWrAAoSZZk6MSBGoEkW2x3FCSi0zcVMqqrydQII7dL9Rf64WZvKGLkAfX++DOD5Yora2lmZjpnUFlmaFOkGL9ewHTDBVUX0gH3D8sJL9BVowXE8rLSiI7zcuxUxM2imZPywK/BfNYMupD1WEYbWnmEgb997dMdE0hsA1cgg1RYG7XP3zIwlP7H5L6ObZzhbaUVXLkuyaRTiOW8kmx5SPW/uxXwzh3mRpSoCFpPBdTuzNUIkgnUAVhbgm+N8eDUiSQAZggajAtFlBgWm4HU4ozHDgKZSmqoCV9kCQJkkE2n0i+2OoPLVGT8pKTaqgZBptqImNoHIbwTItvhjSegUDE63XSV5iqFywEaraombHobDbDDhvhvTVLmqzXJAIBOo7GT27CJw6dUp81lNyDaZgkx1mJPzw1C3TMpU4rVLxToCdQAXSQW321AaSOs2A94xPifAqr0AzrTNb2nIDE77LvJ32icH5nxOsTTTW9unf4Tt0thG/HGRyWZwWsAoJnfVaCD9YwobaFSV/LLKwqHURpkgT6iYA23E+npH9qp/wDIqfM/nhhmM3Sd0RqfMTp5qhDQw6KbCO3qbdMCf5Qr/wDOf/Un54PxFo5MtG+GCPpGB8vc4KanOPsas8Nt2a/wfwYV2EmLFifQdB6zjbulFQAED6PZIuANyDG49/z645jkcy40la3lBTcKNTEdRe30w/yfjuqOQryjaDMD+Z39lfcJx5HqOXPadHoYoJx00bHhzhiR+zggWlFKge+SAT8umGx4ooHMYPaJItYGLWxil8dU3CoQVD8qynOxgbKs6V6S28dBfDXL5Oo4HlMjiJBQqSB0BAJH1jELTYzhKPZoKfF1IkT7ogx1jBD5pGFiMIaPCa/YC0wf0Yx6eFV9eoRF+s3te++FknWgJ7G+k4EbJAvrghttUkfSYPxxfRqOqnVB91vd13xHM50Ckx6hWgDq0HSB6k2xik9mtEH4gtO0gvtA39SR0933Yp/zUA+koO06r7x0n5emKafAFKh/MZSy6ipEgFluOhsScU53glVVk16NNJEswIgRBgG2okbT0+GHTj0Ch3wrxIleoKSiCVLTM+sW9O/b1EsK3FadGztzbhBdo76egsbmBbfGLo5k5esPJZlR0Y6mA1MQLvpYgKp1WLCOQWY4ZcF4JUr1HcsFQ6AxJLOSAXsrdYdWDVB1EJEHHPb0PxpWyeZ4xXzgelSGjVrUKGuY1LzP02kgQPVtsZbxllRTzOXy+YcIlQLDKJEM4Rt4BVYmABfQYvODeKNUyGarOAzU6Ay9fUbmor1jTq6j3Cs4gdSTHNgn7ScvQztFFXn8qqB5iQVBZZZZJ5pXQxAkDSJIJjCypR5SKQbcuMCviHBVFComWNRqp8pjUXnUHLVdTaGBkwWJmLFwCSZGIZri7VBpQNpBJloLMdtTkASSOggKAABAwRleAZvMk5hROuYIcJYcmkKIKgBQI66RM4E414HreWTVVVpj2of166DJ+uMOWU5LSaj+xtxQhF/Jpy/czHjrj6jKmmrr5hq0yQGWQFlrgGfbC+7Ha+A8fSrlaNdnVRUpo8syjdZPyNscJz3gvLsIp1HSR1XUv3Kf98OeFZGnl6KJUylOqdJTzDph9QcbldQPMhE35W6ERbDmxwhSZLP6fJOV0dfr+K8mp5s3QBt/xV+4NhNx/wAR8PzWXqUWrqyVFKkrTd4tMqQpAIsQemMRT4waenysnTQ01KqR0Xl6hJjln/uPbEsx4hrlGXRTUaSABqsNLiyyBs5P/YvbDv1cSa9FP/KPMh4WbLlxr8zUpQMyAMurUWEzDGWMzb5CGPifOu9KoRZ1VdjcAwpKj2ibW7Ese+HHDuBVq1ClUStSKtTRlPMSQQCpuLGI+OBuNfZYc2o8yogdfZqKGDC23YifTvEThIxzSl8+v+hpSxJfFqzN+COCBqtOtcIa60lgRqPlVKhsdwoUb9fdhV4u+y56TF6Hck09ipHVZPMp3X+IAgXw7QVuHKlOrVQplqlSrq0aWZ3R6IJJYrA8yRYTAkjprqfEaXkrVzWmoTTJNUOuiQsgC8MdhuZM40OXP8ndkKcHcvJynhP2iZ/JWqTVpAqsVQeWbwKlmBjoSdtsdG4B9q+VzMI5/Z6m0VCNJPYVBb/VpxiF4w7kuGOpyBp3BUWVGpHcdwQRJPXA3iLw0zUaFWnSHmCmWZEFinmvMKBY09SAi9qyW5cNLG1G2C1J0d7pGVHr1/HFdRSNtJ9/5f3x+a/D/jLN5Joo1WCzPltzIevstIHvWDjpvhz7ZqNXSmbTyXNvMF6c+t9SfGQI3xNr6FcGjoTqGF7H1gXxGjlxHMyg9RqB++Pux7QenUQMpV1NwwIYfAi2LaSzvhOnsWitqarafkCfuGFNfhQqEsWYjsY+UQCPh3w+NI9yPdgGtlnvcm0Xd8dKn2FOjLcU8P5YAsyU10/ywGmJ6AXIMie4OMjmWyuoq9OnuDzvDEETuWkCxtsJHx6PmMnSk6lVurMT94Pw6nfFTZOjp5Vi38K7jsbXHp6jvhCnJfbMLl6ICKiqHVSGBLeYszeCNgI2wz/avd88H5rgtiaRpUyTaUhu0EgAqOth1GBv8vV/5k/1P+eHXROV3o4srRiXmmcDU6hnDfKcOLwY92Pr3NRVnh8W3RPKNEW3wwFDV0/3wyyPhVykzA6bH4TEemNFwfw2D7U2A7367Rt64xy9VDwWWJrsRcN4WzkIiklpEWFtiSZsNumOicL8PMi+WFVEVjqcgF6lgBUEEgdQFYcto2g38FySIJChe5j7z+tsPDQOPJz5ubtG7HGlQJRywVQo1aVECWP3zJxKoD1/XvxfTpGce5rRTANR1UEwNRiT2Hf4Yhcn5KUhZUpzOBqGcphynmKGAkiYIgSZ7WvhbxPxzQXyyjGJYsCI1KFPsk7wSp26icZsVWzf70ahUZXACt3XQZcBd9oAA3k7jCtJdlYxcjV5rxIq0yypqcMVInlH7zQCziRccwCySCOmEfFc0zGm1Uy3mDSOw0k8iQdPvOpjOwxevBajU1FRhTAAsIkbGBA0rcA2BJ6k4TnLOGlJboS1yb9STt1tA6xiGTKomvFhTDTm6YdWrgu/O1KgkszmLnSsnp7RJjqx2wB9nfiipRzlX9oPLmSWezctX2l5QNQlT5ekXEoItGI5ikjkGpTTULaoGoxaJiYjE6eZSiRWRSGVg0qJaVgA6ZuQOpNgD64GL1CWq2xsuBtGj8ccSaovklVVaqlSDBqBDodWMGFJYWW5GknqIS+ZUqshquCVCqs2AAgFVG1/xkzjYeGuAZbM5WlX59VamrsTUklmEsZiSZ79sZ/xP4PypzeVy9ZS612KI2sqwhGZtuX2lA9n+P0wcmHJOXy6YMWbFjjUVteR59lPGVfhyl3VWFWuCCVEfvmYb3/ixpOKZ+hUpOhrUuZSBzrvEjr7sIOH/Zzk8qmlEEaiTrIqE2EgzTJixsPXvhTWydV0qIqUlUFg3l0o6wTYxusix2mNsask1BU0ZIR5u0xbQymtyTVQNDEaiBcCSF/hkA9Y2wvq0WIEoWU7jTq1QeuwMe+e2Gng/JUWzzZasiVG/Zw4LrJMPoaYPVYmcdBzvAqRpuEpIDFiFXcCQR13GMEfScoqUWb5er4ScXs483C/P8tK6mkAHJcatK/woPLVw8mAJHce/E/EWbp0spUHMKvltTpyQx0wQGaLgsgmYIm07YeZ/IO76zXWmkQFAPfc83tQYm30xnuMeD0zNQ1aLVKbHleoLq0C5jUI22FvTCxnHSkF8nbX9zX/AGO+I/N4alMugNBmpnUyjlnWljeNLR/242i+IcsGIOYoqexqIPf/ABY49wvhtPh2VrvC1Xsyl6YgMJQDSS3KWYE3HsiOuOo+Hsrlszl6VVE0+YgaAbqSgVhI2ZTbuCJx6UMin+U83JjcOxH4vp5bMVARVRkcBWZWVlnaDftB64xHEuCZdQqU2TK1STB8sHUJi1TRyyLyrTBx0XxPwUqqaC2mIIclwbzLFrzffa21hGWyKUDXrUtJVqaUnPlsEUlm59S7agCkGDcm+Mso1kdfua4z/hq+hB4c4fVp5pNagIoZ1qHSyBwJSCpuA3QGbW6Y2XhlVenQSoy02pKpCvEhvK0sBeCILSoHRWkacQy9OmGemqBYFyCBDizLA6kz8I+Nfhmll8zma9GtRpVmoLRKGpT1ldQJaG3UAx8cVjklKXF9EckIqPJdnviL7M6VY6o8tnkhqSgTbVz0pAkiTYzY36Y5p4j8FV8tLMjNT/hqKJWNJ3O6n0brsTj9D5vIykKShAMMqtYkDmE2LAgEEg7epBxWe41maFYeXRaqJhyGCmNiYI0sZ9QDB2scdk/htULjk5J2cc4Tx3M5N1ejUZIKyknSw3grsQdsdN8M/bZSI05tDTIAmogLKel09pdvXDfO+CsrnQT5HkuebVTlOYXvT9jr0g+uOfcS+zS5FOsFFhNVGUQCTIZQ3uvgcoMerO65Hi6VafmU2V0IkMpBH029x7Ytp1tQuMcJ4Z4G4lliK2VdSTJmjVFxPYgKw/6hGN1nPFWepU9IplqsEewtrwSACNR7C/0wrW+xHD6N/UppEmB/bCmvnqZqIhQw2q5UxYW6d/uxksp9oWfUHzcp5ioAraWFNtagajJlSWBB0jbocaTgnjrK5t/LVzTqgf8ApVhob103h/8AtJw1Inxa2UcU4B5pCrmPLAIIC01gyTaTubYp/wAp1P8AnN/qbD3i2dajp0skllENM8zAT2gTJFjHXF/7f/XT/wBY/wDHA4LyH3GfmXhXDSzXx0PgnAwQNKsekx+vpjKKFgg6gP6bfhgjhvFauVAAV6yybgmRJsJFhYxf6Y971jl46PP9PFNd7Oo5TggAj8duuwwwoZcBth77n+2Mn4b+0Og1VaDBgzGFbcE36i/xONv+yrIv8PT3Y8hwb2jU1xdMuy7KOx+GLM3n1RS7MEQbsdsL8qzF4gKR/PIJA3gbkeuMD9s/FKgr0MtTlVZNc7C7MDf0Ak9QBbfBUXWxo03o0PFvtKpKpWhJbUoLsBAW5JC7mwO/f3A5FPET16w8xioDsxeCzmSYAEEKIaNrDttjEcMzrUbqC1I6vMJJEwocXUhlLaGiDPrONxwtwU00xqHOT5iqdIG8cssdxJgmPkuSEq0asThHtDJMrlD5jutMaD+7pjVqb+aRN5bYHubAzj5qj0KBqileRyhdKgu1pgStMT0GwtgamrtJWmdCSSBJ6XbcgL6A/wBr6ld9JbQQi+zU08oJbTZ4sSSLr0jGVcpPaLtKCteTR8IyVSzVSSSLAwAAbxoBKgXsVgnrfHjSxqK6BVDAICADGhZ2MHm1XBxkMlxHO0nUGpRpqVJ069QCyLmC2k3EWvr2thzl+MVXCklGippqGNICDUpIdmHNK8q6QSGM3iHeJvwQUmtjXgdKjTrNUqgalBImwFjt3Yi3S5tO4zvibxTVfhbNVC0qwesjBSpGl0qaBYzYFRqE3S8YP4xWCsFLjmkC4kkXKx6C57ThJnvFFLK5mkmYQNl6tO7LIK8xGtf51iJX49Lrik74UPNJ/NvY1+z77Q6eW4XQSrTrny0qEstMMuhGckgmoLACNt1IvGK/HfianXqZDMLTq02y9cvNUKmqnFMuEGsl2OqnEWOrcXw/bhmWWjopqDSZTCiNLB7nlgWMk/E98J89w+m4UOitAlQZOnoYMyBsLEbDfG35LTMyintD4fabQXalmmI87ol/JXVVsau4BG2/ScIqvizy8wai0W0VKqu4JUlqbUmDGQxE6nVgATakB1tZk8vTAHKJXVF2MagAYJawMAR6DDJ6NKoSPKQxCiZJgRb3QIj+nCNT8UOowT+SZz2r4p8jjiZhaNRqZXyVAt5isCF0zAUyVlSdwT1jG/8A/wAlMeUZNuXQSDVp2DMADKs0C4J7DE6vD6QIAo0v9I3t+GPEyiCf3dMT2pr0n0nt8scoySrQWot2AVq8y+lUBFyW26x2tf5YHoZdqpZvMJWbLCW+LJMT+JnF/HFilU2jT0AA9YAttb44X+GqnK/Xnt8en1Axm/DqL3uy/utr9hd4nqlA1JlZgdLgnyypAJmUCSNiAehAMEWw88OcazGWoMtMUXpJ51QFiylFCeZp0oYksGXlE31wZjGT8ZZ8NWCkqWTzAACJCh20gibbz6ADDXgVYI+owV0QZ/6p2OKpcEkiclzuzWU+OnMeS9daflEUqqNTDyxZC2lgWkKCy9LydtJxhHV24uzDLOEqysO3L7C8/mJqQDUkgTF4xtF4lRAMFBb0m342+uPk4lTBEusGTuu0H17xbFK3tk0q6QtydCs1Z0/cg0yjCpfTWDKpi6zyxcnaTbphD4SzGZo8RqVKlKBVRyTUJIgMGHOlnYKLbE362xsV4jR1QXQ7dR+eA1z1PpUUX/mHae+AoqPQW3LTGXFfFuYSgzrQoOwK/uwXeUYwG5W3tJWJEX6SVlKrc3mPTuTELpA6WGomDE7/AMW8YWUeMIBHmrt/MO/vxb/jdObVF+BBnp+hhJ/Ls5QoZvmNEnWTH8Khj6Rab4gdGZy61KZV5NmEGR2IgX94m2Mt4h8UrSonQ+p3lU33IP1G3vYYV/ZxxCrTrMgdgioW0G41DRBg2Budh1xP2k1obaHWUC1C65fMha4LqbgMGEhtKTM7qGJMXIGxxc/FRUdhqRrXEqGVosUb2gNQmAYu28yEvGvB+XFOvW/eCppq1Adf8UM/QC0/rrjM0MtmNQC5hXJuAG0PDgOGMhdRKkHdiAbxBGC8drTHvezoNJqj6lNd16wFknpIKqpPSY26wBjLV8hTrkganuWDkOt15rM0ENAkQQd8TyueYo7amOnrJEQW9fT6Y0lKsFUkAtp8t+YjYcjA9bwx64Dw1VsKyPwP/C/iBX05SuzGuqSrv/xF6HVvqgqDME2O5IGh/Zh6fTHJ+M5gUaylWGumGVlndUOpCRIOm1MjYEp6Yo/zDxH/ANw3zX/xx0m76sn7V9OjHuSRhpw0lSlpLGPj7+nW+F1G1+k+/FuX8RTVCqoKAENqMRbcf1f3x9Pnlxjo8TDDlI6JwfIUqSioyprN2bY+71I9ewxdVrvUeS+kTA5iIme25mOaemM/wjjWXqg6dLEW7GfT88P8nWpm4IXblaOgjeZ+fbHkWbHFoccFqosHSNU+3ck/zEkm5/LCn7ReDLmWSqCZSmfLIkjWrFiNrAo1730jcixClSI8wHteJuD8/XDGpmaTrocggEW7HpeLG/1wKb6OjJxezhNXhFTL1DTszryld76xup3sTa+x3BnGx4HUBy9Z9E/u6xkGANWphYgzuNjh1xnwlUq1AyBXgHRVUgMrDSEB1OZCgEAAwJsBOEhyNbKpUovSaHUgsAzCNiQqnVMWuGF98CSajtGiE4yehtXZKtB1hgUVpZQpuFaZlgRPf78QzHFVOUKkHWKYiAIBXS0zq2t2GAsln6aJU5nJqapgqbssgFSoIu0bneN8UUay+SymjXaUI1KYUSpE6fLLEA3jcxidpvRZpjNsgEfLwvtllJLTMqrgWCwOXud98VVK9NalWm7KuqtMDSsoaaVCFYmEGq1o3MmwGK8wc3Vp01TL8yMrByWP8LKIB5RAabr0F95a8P8ACdVnNXM1VqO24cahaApgkiwBHuiw2w0Yyk9ISc4xW2ecPrqzVoKOPNmbOCTSpEwbg3+44LdVgjQkdORe8npgQeD0ojTl8y9MEliNCldR63S1gB8MGHwvUZb5ljPUgX+QA7Y7259L/wAFWfH5f9xXU8SVBXGWC5dELBabVNYB5VbSCvKt20i0SVw0rcJzo9gZdv8AqNQW+W8264oqeBfMtUrBgWDGTeQItO1vf0xqcvRdEVaZDBVAGskloFri3xxWGFu+RHJ6hL8hlczR4gGCpQXSTdtQt8T0+GLqvDeIKy6DS0new5TG8lfpGNSoqACXWRuI/v8ADAWc4wtMwWQ/T06YLwJeWBepk/CEr8Kz5HNWo6ujBYjcR7Pa82xPLcCzjDnzVKf6adgNu+/phg2cDGyi/Wbfdh1l6gVBMR+txiMoJLsdZZN+P5GPzfhmo5YPmWYwAdKEDv8A8yCJv8fTFvB/B6UxDs1QkzJJE7DYdABEfU4fZpqdQ/8AqaPVYn4Ag4gUiNNUuLyCt/Ta3zGM7Ro5yPKXCgSAQCq7Sth7gcKeL+DMrUcvr8s9QmkD3xpIG3SMO6daNumLKuaRb1NK9iTBmJABI3Md+mAkqqhOUou0zMU/AeXvpq1d7QVMe7lkgi15774KXwVlpMB7/wBR+gEXxdS4mKjDyyrU2ohwy8xLagD2IEN1E2B64MUxEg++/wCvlgPj9D85v/kJH8HUE6VGJ6swn3gDE18OUOWaRJU9Cw+ZEE4drmdhB9CSD+vfi16nqB/t6H0wyjFk3lmvIBS8O5Yf8JfjqP474uXKUAbUk+CC9omT1ti7yyeqn3f3OJrRIE2+v345xXhC82+2Rr1KbqUYAowgqRYz3nfGdy/hOrQru1BqYVxAaozsVGrVpib7DmM/eTpa9bSDvPu/E4qyualrkGenX8owJdDwk47QtreFMzURkqVKPlurKdIY2YQe3fvhEfs3qJUBSqIDAySdgANMFdiBEduuOl03t8On5YEdSSbHf9Wwq0F5JM5w3gvNU1ZQy1BtylVJW/8ACwAm5x8MtmubWKiCNLDQskXIBIBgXPWT3xt6+YCESQJEj1B23xX/AIive3WDi7hexPerTRl+E+HnqsUNFlDBvMrVBG7XjVzM0WiZPXvjR/5Cy389X/WcTbiNxFvf92Pv2tu4+eEdoPK9o5EhAUztb78V8RoB0YKAGPXYnod9zGIO4gxi9RIn7/X3e/pj6lq1TPGTraFaVCiCmymmOpAgt1HTb4x9+CBxaqVSnSqtTHVt2JJ9kSdviB7sMNIBEbHcb/efzx9l+H0tN0kxYgmLiLiw3viD9Lik7oqvVZEqsJ4J4j8gCnV87MM+7qAQs2EA9Peepxu+CcXp1A2hgdJhhAsexA2P5Y5e+TMnQNIO+/05RH6virJGrlRUqUQysBd7xcxDWk36HGSfpp49x2jTHNDKqlpnYq3G+gWO12E30i4AtMfDCuvx+oGKkECYEGT2O5JJ92OZ0fEHEarhvNqwOgARfdEXw7z/AIxzCoQrqlQAfwC42O49rr+GEcZruLAoxfUka5uKAHmpgyBpMCTfvFx1mOuCF4kdJ/4ZJsZA9RYiDvjn/CfHldUJrRU0m4IAMdSIjpfCrieZqVs0agYvPsab7G4AG1vj1wFyk+MVsbgorlJ6/mdSzWZrAAeZvsVIHy7/ANsQ/aKk81fT1uQB1HXfHMX8yq4ZQxqAQZIAIB6zuflEDfEv8Jray16c3gmYJ39L9vvw3tZuq/qLeFbcv6G4qeJqVNwHzSM95RpgnsSBC9N8OF8UUB5f72khqRAJn67fHHMK/A2rMCxUEdbz6TeNu2LczwSoKRDaXCkkEyLjf8uxthvw+b6QPcwfbOj8Y4kKZkPTRZ3hd941aSehNz0x9w/xT5gMVQ63gob2tvYRPUDHK6PHKwMyCNOh1ZdQdZsHU+1G3cY9Si4UMlP+FgpE21WbrJ2n4emO/D5l4A54a7Oh52rUuQwMttrBsASN46zt1wDl6DtclQB6gmY7Akz3nbGFK1V0N5dkEb2i5n5mbzt0xfw/itSikU3ZYJOmAwJO5ad/pgSw5q1EeM8PmR0XK0aiQ0EgA9CY6Axa4tBxYnFCpmorWiAesj33vjEU/EWabUVKPuSWlQsWChB8D13+GGPD/FDK4XNaVUCQ8FRJNgFIJI9fT1xjn7kV84l444SfwkbXh/idROqmpjbp8Lk+7540eW4lquAL9D6idhjntXj2VVWfUtQrdqdONUbE6SRYbnDTgvijKaPMVgqXJmREbyt+l7TaN8Z20+tFHCUe9muzGbuIU/ACfrgbM8SbYmRvzqvzgzjMZzx9T5vKZXVCdWlgGt/EAfaWL73G07Yz2e+0VNUAhrStRZgejIYb/S3y2wihObqNj/GKuXR0F82gnl8s7khRcdyFUki82Bxgcx4wdjWFInyijHU+mFIUKdbgFzpMAK0EwpU3uoPj0vY0zETysQVbaxMhh1uvWLxheeNvXqBq28QGRVDTEczH21/peRfGzF6LPLtGeefDHybXhnjx2KhqQrqQP/2KTIomAWLU2aEAM3LDpYExg6h4+ylmLGJvKtIG4JWLA7A9cYEq4NOq1NKwpwqFSaRESRybESZMFdRmdzgnKcH81W81XHq0KT1/gOh7977dhgfhJuXFpo73sfHl2b0+PcmBIcRbYEyTtB6/DB/C/GeUq+xViCBcESZ9lSRLGbW7jHL/APLyM0lnkWBkW6CIjptip+DVqV6Z1BRyMtmWewncd/XfFZf6fkS07Jr1WFvaaO28To6qZKCTFrfgcYLM8Kz4cV/LYkSOWLwQLqDs34fHGd4H4xqUS3m1KlRp3eRHSAJieskXxpMr9pKzCuGm+kB5F+oCkg/MYzVLE2pRLqCmrgyPD/EGbpV9TSBPMrdjvAPUYbVftBUwp3JElZEehIH16ThZxTMvmSWHKsyCV0tFpBESbi09+mKsv4fyxu6ubgyWj02WIt8cUaxtW0R+SdANfxE7vrMSANp6X6+/4ximn4hYQQV6i1p949MJuKsAzKnsza826Qe2Ksjwmq66wh09/wAsalGKRO3Zs8r4oBjULg3I7e7BX+Y19cZvJcBrG6iBvfBf+E1f5R8sSeODHtmNNf8AD78GZTMysHtAwnpVeX1xflaswMe6jy3aHnnSPli3KtIwHSMLf9dsGZWzETvfCthSCGojeB8hiSL1iff+WPSbb4gMImxqDKGYg2v7yT/t8MS4iadVLos9Ot9ybnaLfDAoMHEmpTjvIATLZSl5gmmre+fwMX2uD7sEvWSkT5dMBiTLXmIgATcD8sUVKF8X1KQIBJvEE7T+ZwxxXSqtG5/X62xJb2xNVxelIETjuQHEqo0gII6Y+q5uLfr5YtKxttiFTJ6jI3w1/YtAFOmk6oE4aU3BG2BxlIPpgykojAbOJLRDCIxVW4WhGw+WCzTAxJxOF5HUKWpMg0qxjeO57kdcK+K09SjUoLDYgReZ5hsfvvvh3XokXwEKBYwcPrycr8CTO5Jar1HpgpqNosBYAyAIEmce5bw8Ah1s/uVrfKP16Y0n7CALwMRajOE4w+kPznXZjKnCRr0re9rQfW3Qffh8vhxNIHUfrb9bYPbJReMfKSMNpdAbb7AqPAEU9ziJ4cqtMdcN6VYHBXlg+vvwHNoFWApHlx8cEpee1v188EJQEEY+y8T8BhHINAiofdiFZiBa3uw3WkpxVUyQPpjlIDQDSyNKqD5o6e1sR8ev1wJ4ezdGgaiLyio4CVGF2ZQZG0gbRI3nB1a0gD9emEWapSTaCJgx1j7/AF9cS9RieWOjR6fKsctmg8xg26sDtBk/AYO/ZGqLpgjUOsj0+GMdwnitXLMKdGmHT/iFht3Idb7dLi22NTlvGmXC8zim2xB6GdMg9Ree47Y8OfOOmj12oz2gsZLLKoWq6KbCRESbmff192BuJcWp0YWlpI3nv07/AFwDn+H06teDmVDOoMQDJnTAIOnp0N52x9U8FOwCLXUwCQXUrBmdJF7RfV3JthoOCdtkJRl9EH8UkoSsap7/ACtgf/NVT+b6f2w94J4CpCm+tixJ0kiwlWEjuLgjp8cGf5SyP8n/APf/ANsW96Hgm4s40CVxZQzUHHjbYhTGPoKMFJ9jlM+CsTB74vy2dAi+AMuuPqyDVtguFkuRqMrWDdRiwwMZzKbYK8wxucScR7GtWsMX5evbCCcEZc2+WG4aFctjSq4OIsxj34AqG/xwwpoDQYwJEQevzxJqh9Hq+tsWGwwvqOYFzvj4ue+CojNDGi04KosMJqDmTc4JRr4MkKHVcwNsTpHCaq57nBGWcxucchaHLPbEUqjC9mMC/fFLsb3wtHDTUDiDU77YFyR+7F9RrDC9Maj5kJnEaeXjrgetUMC5xNHPc4bwAKr2GKwAcV5ljpN8U0WvgWGi05TEUcpv0wSp2/XbA9Y/cccnZ1UTbMg2BxfQcAd8J8r7RwyXcfDAkEOo4tarbbAFViDY4KHs4Tyc0QChsUV+HA4vy25/XfBB/Xyw6kxGjOZvhkAlGIaL9j2tthWODaW8wpqaOpmD3AEgR0kHfGnzQ3/XTFFL2h78BqMvzKx4ylHpmQzSKp0tqhiC5tLQbAdFGL8j4hzFCpTFEsygiVfmUgWIvtbtGGnHRv6ER88QzCgU3IERpiPUXxmz+kx8eS0asPqZt8Wanh3iTz6jhH0uxUhHKhNWltRBmTyx6zfbHn7PS/8Act8h/wDHjGeGh+/o+tS/yGOraceMtHqSxp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452628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moviemail.com/images/large/17599_4-The-New-Wor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37" y="3953363"/>
            <a:ext cx="4188271" cy="27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bookunitsteacher.com/colonial_america/jamestow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53363"/>
            <a:ext cx="4526280" cy="27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virginiaplaces.org/ggs380/graphics/tobaccohau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37" y="1295400"/>
            <a:ext cx="4198793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ertical Scroll 8"/>
          <p:cNvSpPr/>
          <p:nvPr/>
        </p:nvSpPr>
        <p:spPr>
          <a:xfrm>
            <a:off x="3466536" y="2362201"/>
            <a:ext cx="2705663" cy="2487602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840" y="2819400"/>
            <a:ext cx="215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Charter of </a:t>
            </a:r>
            <a:r>
              <a:rPr lang="en-US" sz="3600" b="1" dirty="0" err="1"/>
              <a:t>V</a:t>
            </a:r>
            <a:r>
              <a:rPr lang="en-US" sz="3600" b="1" dirty="0" err="1" smtClean="0"/>
              <a:t>a</a:t>
            </a:r>
            <a:r>
              <a:rPr lang="en-US" sz="3600" b="1" dirty="0" smtClean="0"/>
              <a:t> co. of </a:t>
            </a:r>
            <a:r>
              <a:rPr lang="en-US" sz="3600" b="1" dirty="0"/>
              <a:t>L</a:t>
            </a:r>
            <a:r>
              <a:rPr lang="en-US" sz="3600" b="1" dirty="0" smtClean="0"/>
              <a:t>ondon</a:t>
            </a:r>
            <a:endParaRPr lang="en-US" sz="3600" b="1" dirty="0"/>
          </a:p>
        </p:txBody>
      </p:sp>
      <p:pic>
        <p:nvPicPr>
          <p:cNvPr id="11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96" y="4573726"/>
            <a:ext cx="2154952" cy="19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arce.dietrich\AppData\Local\Microsoft\Windows\Temporary Internet Files\Content.IE5\EEL0LP37\MC90018938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3726"/>
            <a:ext cx="3119289" cy="19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466536" y="2362201"/>
            <a:ext cx="2705663" cy="2487602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0840" y="2819400"/>
            <a:ext cx="2156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Va</a:t>
            </a:r>
            <a:r>
              <a:rPr lang="en-US" sz="3200" b="1" dirty="0" smtClean="0"/>
              <a:t> Statute for Religious Freedom</a:t>
            </a:r>
            <a:endParaRPr lang="en-US" sz="3200" b="1" dirty="0"/>
          </a:p>
        </p:txBody>
      </p:sp>
      <p:pic>
        <p:nvPicPr>
          <p:cNvPr id="2050" name="Picture 2" descr="https://encrypted-tbn3.gstatic.com/images?q=tbn:ANd9GcScrTj0t8PL62V8raSaEZ3cyDV0OsB8Grwo3hFZOzouy2BUSEbV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9" y="152400"/>
            <a:ext cx="3274108" cy="24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2.wikia.nocookie.net/__cb20050914232620/judaism/images/c/cc/Wikipedia_blue_star_of_dav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387"/>
            <a:ext cx="2486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a/ac/Square_compasses.svg/220px-Square_compasse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9" y="3788948"/>
            <a:ext cx="2819400" cy="29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016576"/>
            <a:ext cx="2790826" cy="27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41362"/>
            <a:ext cx="5517801" cy="45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73" y="4953000"/>
            <a:ext cx="1066800" cy="17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6438337" y="152400"/>
            <a:ext cx="2705663" cy="2487602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2641" y="609599"/>
            <a:ext cx="2156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Va</a:t>
            </a:r>
            <a:r>
              <a:rPr lang="en-US" sz="3200" b="1" dirty="0" smtClean="0"/>
              <a:t> Declaration of Rights</a:t>
            </a:r>
            <a:endParaRPr lang="en-US" sz="3200" b="1" dirty="0"/>
          </a:p>
        </p:txBody>
      </p:sp>
      <p:pic>
        <p:nvPicPr>
          <p:cNvPr id="1026" name="Picture 2" descr="http://images2.wikia.nocookie.net/__cb20110112054333/batman/images/a/a3/NealAdamsBat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37" y="3581400"/>
            <a:ext cx="2476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24600" y="2730949"/>
            <a:ext cx="2705663" cy="3669851"/>
            <a:chOff x="6324600" y="2730949"/>
            <a:chExt cx="2705663" cy="3669851"/>
          </a:xfrm>
        </p:grpSpPr>
        <p:grpSp>
          <p:nvGrpSpPr>
            <p:cNvPr id="6" name="Group 5"/>
            <p:cNvGrpSpPr/>
            <p:nvPr/>
          </p:nvGrpSpPr>
          <p:grpSpPr>
            <a:xfrm>
              <a:off x="6324600" y="3913198"/>
              <a:ext cx="2705663" cy="2487602"/>
              <a:chOff x="446474" y="3771111"/>
              <a:chExt cx="2705663" cy="2487602"/>
            </a:xfrm>
          </p:grpSpPr>
          <p:sp>
            <p:nvSpPr>
              <p:cNvPr id="8" name="Vertical Scroll 7"/>
              <p:cNvSpPr/>
              <p:nvPr/>
            </p:nvSpPr>
            <p:spPr>
              <a:xfrm>
                <a:off x="446474" y="3771111"/>
                <a:ext cx="2705663" cy="2487602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0778" y="4228310"/>
                <a:ext cx="215656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US</a:t>
                </a:r>
              </a:p>
              <a:p>
                <a:pPr algn="ctr"/>
                <a:r>
                  <a:rPr lang="en-US" sz="2800" b="1" dirty="0" smtClean="0"/>
                  <a:t>Constitution</a:t>
                </a:r>
              </a:p>
              <a:p>
                <a:pPr algn="ctr"/>
                <a:endParaRPr lang="en-US" sz="800" b="1" dirty="0"/>
              </a:p>
              <a:p>
                <a:pPr algn="ctr"/>
                <a:r>
                  <a:rPr lang="en-US" sz="3200" b="1" dirty="0" smtClean="0"/>
                  <a:t>1</a:t>
                </a:r>
                <a:r>
                  <a:rPr lang="en-US" sz="3200" b="1" baseline="30000" dirty="0" smtClean="0"/>
                  <a:t>st</a:t>
                </a:r>
                <a:r>
                  <a:rPr lang="en-US" sz="3200" b="1" dirty="0" smtClean="0"/>
                  <a:t> 10 </a:t>
                </a:r>
                <a:r>
                  <a:rPr lang="en-US" sz="2800" b="1" dirty="0" smtClean="0"/>
                  <a:t>amendments</a:t>
                </a:r>
              </a:p>
            </p:txBody>
          </p:sp>
        </p:grpSp>
        <p:sp>
          <p:nvSpPr>
            <p:cNvPr id="10" name="Down Arrow 9"/>
            <p:cNvSpPr/>
            <p:nvPr/>
          </p:nvSpPr>
          <p:spPr>
            <a:xfrm>
              <a:off x="7233823" y="2730949"/>
              <a:ext cx="887216" cy="10668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https://encrypted-tbn0.gstatic.com/images?q=tbn:ANd9GcS9Rc7o3AGNgyz31t0RFFVibA21VhPl_t8v_Od1U4YUuGAyeYRbWQ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15" y="3581400"/>
            <a:ext cx="1630095" cy="8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Why does the Gov’t exist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England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To make the King rich</a:t>
            </a:r>
          </a:p>
          <a:p>
            <a:r>
              <a:rPr lang="en-US" sz="3600" dirty="0" smtClean="0"/>
              <a:t>To make the Rich richer</a:t>
            </a:r>
          </a:p>
          <a:p>
            <a:r>
              <a:rPr lang="en-US" sz="3600" dirty="0" smtClean="0"/>
              <a:t>To make the King more powerful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USA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Protect citizens:</a:t>
            </a:r>
          </a:p>
          <a:p>
            <a:pPr lvl="1"/>
            <a:r>
              <a:rPr lang="en-US" sz="3600" dirty="0" smtClean="0"/>
              <a:t>Life</a:t>
            </a:r>
          </a:p>
          <a:p>
            <a:pPr lvl="1"/>
            <a:r>
              <a:rPr lang="en-US" sz="3600" dirty="0" smtClean="0"/>
              <a:t>Liberty</a:t>
            </a:r>
          </a:p>
          <a:p>
            <a:pPr lvl="1"/>
            <a:r>
              <a:rPr lang="en-US" sz="3600" dirty="0" smtClean="0"/>
              <a:t>Property</a:t>
            </a:r>
          </a:p>
          <a:p>
            <a:pPr lvl="1"/>
            <a:endParaRPr lang="en-US" sz="3600" dirty="0"/>
          </a:p>
        </p:txBody>
      </p:sp>
      <p:pic>
        <p:nvPicPr>
          <p:cNvPr id="2050" name="Picture 2" descr="C:\Users\pearce.dietrich\AppData\Local\Microsoft\Windows\Temporary Internet Files\Content.IE5\UHPARGJF\MC9001292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1066800" cy="7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31CLG04C\MC9004363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799"/>
            <a:ext cx="1676400" cy="7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ertical Scroll 9"/>
          <p:cNvSpPr/>
          <p:nvPr/>
        </p:nvSpPr>
        <p:spPr>
          <a:xfrm>
            <a:off x="6629400" y="5105400"/>
            <a:ext cx="2514600" cy="1573202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8001" y="5281317"/>
            <a:ext cx="2156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Va</a:t>
            </a:r>
            <a:r>
              <a:rPr lang="en-US" sz="2800" b="1" dirty="0" smtClean="0"/>
              <a:t> Declaration of Rights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91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136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Jamestown (1607)</vt:lpstr>
      <vt:lpstr>PowerPoint Presentation</vt:lpstr>
      <vt:lpstr>PowerPoint Presentation</vt:lpstr>
      <vt:lpstr>Why does the Gov’t exist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Bill Collins</cp:lastModifiedBy>
  <cp:revision>14</cp:revision>
  <dcterms:created xsi:type="dcterms:W3CDTF">2013-02-11T16:47:48Z</dcterms:created>
  <dcterms:modified xsi:type="dcterms:W3CDTF">2015-07-29T19:18:35Z</dcterms:modified>
</cp:coreProperties>
</file>