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16"/>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510" y="1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47134249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4" name="Shape 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4" name="Shape 1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0" name="Shape 1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Shape 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0" name="Shape 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6" name="Shape 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p:nvPr/>
        </p:nvSpPr>
        <p:spPr>
          <a:xfrm>
            <a:off x="0" y="0"/>
            <a:ext cx="9144000" cy="3518399"/>
          </a:xfrm>
          <a:prstGeom prst="rect">
            <a:avLst/>
          </a:prstGeom>
          <a:solidFill>
            <a:schemeClr val="dk2"/>
          </a:solidFill>
          <a:ln>
            <a:noFill/>
          </a:ln>
        </p:spPr>
        <p:txBody>
          <a:bodyPr lIns="91425" tIns="45700" rIns="91425" bIns="45700" anchor="ctr" anchorCtr="0">
            <a:noAutofit/>
          </a:bodyPr>
          <a:lstStyle/>
          <a:p>
            <a:pPr>
              <a:spcBef>
                <a:spcPts val="0"/>
              </a:spcBef>
              <a:buNone/>
            </a:pPr>
            <a:endParaRPr/>
          </a:p>
        </p:txBody>
      </p:sp>
      <p:cxnSp>
        <p:nvCxnSpPr>
          <p:cNvPr id="10" name="Shape 10"/>
          <p:cNvCxnSpPr/>
          <p:nvPr/>
        </p:nvCxnSpPr>
        <p:spPr>
          <a:xfrm>
            <a:off x="0" y="3496604"/>
            <a:ext cx="9144000" cy="0"/>
          </a:xfrm>
          <a:prstGeom prst="straightConnector1">
            <a:avLst/>
          </a:prstGeom>
          <a:noFill/>
          <a:ln w="57150" cap="flat" cmpd="sng">
            <a:solidFill>
              <a:srgbClr val="000000">
                <a:alpha val="14901"/>
              </a:srgbClr>
            </a:solidFill>
            <a:prstDash val="solid"/>
            <a:round/>
            <a:headEnd type="none" w="med" len="med"/>
            <a:tailEnd type="none" w="med" len="med"/>
          </a:ln>
        </p:spPr>
      </p:cxnSp>
      <p:sp>
        <p:nvSpPr>
          <p:cNvPr id="11" name="Shape 11"/>
          <p:cNvSpPr txBox="1">
            <a:spLocks noGrp="1"/>
          </p:cNvSpPr>
          <p:nvPr>
            <p:ph type="ctrTitle"/>
          </p:nvPr>
        </p:nvSpPr>
        <p:spPr>
          <a:xfrm>
            <a:off x="685800" y="1867781"/>
            <a:ext cx="7772400" cy="1648800"/>
          </a:xfrm>
          <a:prstGeom prst="rect">
            <a:avLst/>
          </a:prstGeom>
        </p:spPr>
        <p:txBody>
          <a:bodyPr lIns="91425" tIns="91425" rIns="91425" bIns="91425" anchor="b"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2" name="Shape 12"/>
          <p:cNvSpPr txBox="1">
            <a:spLocks noGrp="1"/>
          </p:cNvSpPr>
          <p:nvPr>
            <p:ph type="subTitle" idx="1"/>
          </p:nvPr>
        </p:nvSpPr>
        <p:spPr>
          <a:xfrm>
            <a:off x="685800" y="3627026"/>
            <a:ext cx="7772400" cy="774300"/>
          </a:xfrm>
          <a:prstGeom prst="rect">
            <a:avLst/>
          </a:prstGeom>
        </p:spPr>
        <p:txBody>
          <a:bodyPr lIns="91425" tIns="91425" rIns="91425" bIns="91425" anchor="t" anchorCtr="0"/>
          <a:lstStyle>
            <a:lvl1pPr>
              <a:spcBef>
                <a:spcPts val="0"/>
              </a:spcBef>
              <a:buClr>
                <a:schemeClr val="dk2"/>
              </a:buClr>
              <a:buNone/>
              <a:defRPr>
                <a:solidFill>
                  <a:schemeClr val="dk2"/>
                </a:solidFill>
              </a:defRPr>
            </a:lvl1pPr>
            <a:lvl2pPr>
              <a:spcBef>
                <a:spcPts val="0"/>
              </a:spcBef>
              <a:buClr>
                <a:schemeClr val="dk2"/>
              </a:buClr>
              <a:buSzPct val="100000"/>
              <a:buNone/>
              <a:defRPr sz="3000">
                <a:solidFill>
                  <a:schemeClr val="dk2"/>
                </a:solidFill>
              </a:defRPr>
            </a:lvl2pPr>
            <a:lvl3pPr>
              <a:spcBef>
                <a:spcPts val="0"/>
              </a:spcBef>
              <a:buClr>
                <a:schemeClr val="dk2"/>
              </a:buClr>
              <a:buSzPct val="100000"/>
              <a:buNone/>
              <a:defRPr sz="3000">
                <a:solidFill>
                  <a:schemeClr val="dk2"/>
                </a:solidFill>
              </a:defRPr>
            </a:lvl3pPr>
            <a:lvl4pPr>
              <a:spcBef>
                <a:spcPts val="0"/>
              </a:spcBef>
              <a:buClr>
                <a:schemeClr val="dk2"/>
              </a:buClr>
              <a:buSzPct val="100000"/>
              <a:buNone/>
              <a:defRPr sz="3000">
                <a:solidFill>
                  <a:schemeClr val="dk2"/>
                </a:solidFill>
              </a:defRPr>
            </a:lvl4pPr>
            <a:lvl5pPr>
              <a:spcBef>
                <a:spcPts val="0"/>
              </a:spcBef>
              <a:buClr>
                <a:schemeClr val="dk2"/>
              </a:buClr>
              <a:buSzPct val="100000"/>
              <a:buNone/>
              <a:defRPr sz="3000">
                <a:solidFill>
                  <a:schemeClr val="dk2"/>
                </a:solidFill>
              </a:defRPr>
            </a:lvl5pPr>
            <a:lvl6pPr>
              <a:spcBef>
                <a:spcPts val="0"/>
              </a:spcBef>
              <a:buClr>
                <a:schemeClr val="dk2"/>
              </a:buClr>
              <a:buSzPct val="100000"/>
              <a:buNone/>
              <a:defRPr sz="3000">
                <a:solidFill>
                  <a:schemeClr val="dk2"/>
                </a:solidFill>
              </a:defRPr>
            </a:lvl6pPr>
            <a:lvl7pPr>
              <a:spcBef>
                <a:spcPts val="0"/>
              </a:spcBef>
              <a:buClr>
                <a:schemeClr val="dk2"/>
              </a:buClr>
              <a:buSzPct val="100000"/>
              <a:buNone/>
              <a:defRPr sz="3000">
                <a:solidFill>
                  <a:schemeClr val="dk2"/>
                </a:solidFill>
              </a:defRPr>
            </a:lvl7pPr>
            <a:lvl8pPr>
              <a:spcBef>
                <a:spcPts val="0"/>
              </a:spcBef>
              <a:buClr>
                <a:schemeClr val="dk2"/>
              </a:buClr>
              <a:buSzPct val="100000"/>
              <a:buNone/>
              <a:defRPr sz="3000">
                <a:solidFill>
                  <a:schemeClr val="dk2"/>
                </a:solidFill>
              </a:defRPr>
            </a:lvl8pPr>
            <a:lvl9pPr>
              <a:spcBef>
                <a:spcPts val="0"/>
              </a:spcBef>
              <a:buClr>
                <a:schemeClr val="dk2"/>
              </a:buClr>
              <a:buSzPct val="100000"/>
              <a:buNone/>
              <a:defRPr sz="3000">
                <a:solidFill>
                  <a:schemeClr val="dk2"/>
                </a:solidFill>
              </a:defRPr>
            </a:lvl9pPr>
          </a:lstStyle>
          <a:p>
            <a:endParaRPr/>
          </a:p>
        </p:txBody>
      </p:sp>
      <p:sp>
        <p:nvSpPr>
          <p:cNvPr id="13" name="Shape 1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4"/>
        <p:cNvGrpSpPr/>
        <p:nvPr/>
      </p:nvGrpSpPr>
      <p:grpSpPr>
        <a:xfrm>
          <a:off x="0" y="0"/>
          <a:ext cx="0" cy="0"/>
          <a:chOff x="0" y="0"/>
          <a:chExt cx="0" cy="0"/>
        </a:xfrm>
      </p:grpSpPr>
      <p:sp>
        <p:nvSpPr>
          <p:cNvPr id="15" name="Shape 15"/>
          <p:cNvSpPr/>
          <p:nvPr/>
        </p:nvSpPr>
        <p:spPr>
          <a:xfrm>
            <a:off x="0" y="0"/>
            <a:ext cx="9144000" cy="1149900"/>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16" name="Shape 16"/>
          <p:cNvCxnSpPr/>
          <p:nvPr/>
        </p:nvCxnSpPr>
        <p:spPr>
          <a:xfrm>
            <a:off x="0" y="1127875"/>
            <a:ext cx="9144000" cy="0"/>
          </a:xfrm>
          <a:prstGeom prst="straightConnector1">
            <a:avLst/>
          </a:prstGeom>
          <a:noFill/>
          <a:ln w="57150" cap="flat" cmpd="sng">
            <a:solidFill>
              <a:srgbClr val="000000">
                <a:alpha val="14901"/>
              </a:srgbClr>
            </a:solidFill>
            <a:prstDash val="solid"/>
            <a:round/>
            <a:headEnd type="none" w="med" len="med"/>
            <a:tailEnd type="none" w="med" len="med"/>
          </a:ln>
        </p:spPr>
      </p:cxnSp>
      <p:sp>
        <p:nvSpPr>
          <p:cNvPr id="17" name="Shape 1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p:nvPr/>
        </p:nvSpPr>
        <p:spPr>
          <a:xfrm>
            <a:off x="0" y="0"/>
            <a:ext cx="9144000" cy="1149900"/>
          </a:xfrm>
          <a:prstGeom prst="rect">
            <a:avLst/>
          </a:prstGeom>
          <a:solidFill>
            <a:schemeClr val="dk2"/>
          </a:solidFill>
          <a:ln>
            <a:noFill/>
          </a:ln>
        </p:spPr>
        <p:txBody>
          <a:bodyPr lIns="91425" tIns="45700" rIns="91425" bIns="45700" anchor="ctr" anchorCtr="0">
            <a:noAutofit/>
          </a:bodyPr>
          <a:lstStyle/>
          <a:p>
            <a:pPr>
              <a:spcBef>
                <a:spcPts val="0"/>
              </a:spcBef>
              <a:buNone/>
            </a:pPr>
            <a:endParaRPr/>
          </a:p>
        </p:txBody>
      </p:sp>
      <p:cxnSp>
        <p:nvCxnSpPr>
          <p:cNvPr id="22" name="Shape 22"/>
          <p:cNvCxnSpPr/>
          <p:nvPr/>
        </p:nvCxnSpPr>
        <p:spPr>
          <a:xfrm>
            <a:off x="0" y="1127875"/>
            <a:ext cx="9144000" cy="0"/>
          </a:xfrm>
          <a:prstGeom prst="straightConnector1">
            <a:avLst/>
          </a:prstGeom>
          <a:noFill/>
          <a:ln w="57150" cap="flat" cmpd="sng">
            <a:solidFill>
              <a:srgbClr val="000000">
                <a:alpha val="14901"/>
              </a:srgbClr>
            </a:solidFill>
            <a:prstDash val="solid"/>
            <a:round/>
            <a:headEnd type="none" w="med" len="med"/>
            <a:tailEnd type="none" w="med" len="med"/>
          </a:ln>
        </p:spPr>
      </p:cxnSp>
      <p:sp>
        <p:nvSpPr>
          <p:cNvPr id="23" name="Shape 23"/>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4" name="Shape 24"/>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5" name="Shape 25"/>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6" name="Shape 2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7"/>
        <p:cNvGrpSpPr/>
        <p:nvPr/>
      </p:nvGrpSpPr>
      <p:grpSpPr>
        <a:xfrm>
          <a:off x="0" y="0"/>
          <a:ext cx="0" cy="0"/>
          <a:chOff x="0" y="0"/>
          <a:chExt cx="0" cy="0"/>
        </a:xfrm>
      </p:grpSpPr>
      <p:sp>
        <p:nvSpPr>
          <p:cNvPr id="28" name="Shape 28"/>
          <p:cNvSpPr/>
          <p:nvPr/>
        </p:nvSpPr>
        <p:spPr>
          <a:xfrm>
            <a:off x="0" y="0"/>
            <a:ext cx="9144000" cy="1149900"/>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29" name="Shape 29"/>
          <p:cNvCxnSpPr/>
          <p:nvPr/>
        </p:nvCxnSpPr>
        <p:spPr>
          <a:xfrm>
            <a:off x="0" y="1127875"/>
            <a:ext cx="9144000" cy="0"/>
          </a:xfrm>
          <a:prstGeom prst="straightConnector1">
            <a:avLst/>
          </a:prstGeom>
          <a:noFill/>
          <a:ln w="57150" cap="flat" cmpd="sng">
            <a:solidFill>
              <a:srgbClr val="000000">
                <a:alpha val="14901"/>
              </a:srgbClr>
            </a:solidFill>
            <a:prstDash val="solid"/>
            <a:round/>
            <a:headEnd type="none" w="med" len="med"/>
            <a:tailEnd type="none" w="med" len="med"/>
          </a:ln>
        </p:spPr>
      </p:cxnSp>
      <p:sp>
        <p:nvSpPr>
          <p:cNvPr id="30" name="Shape 30"/>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31" name="Shape 31"/>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2"/>
        <p:cNvGrpSpPr/>
        <p:nvPr/>
      </p:nvGrpSpPr>
      <p:grpSpPr>
        <a:xfrm>
          <a:off x="0" y="0"/>
          <a:ext cx="0" cy="0"/>
          <a:chOff x="0" y="0"/>
          <a:chExt cx="0" cy="0"/>
        </a:xfrm>
      </p:grpSpPr>
      <p:sp>
        <p:nvSpPr>
          <p:cNvPr id="33" name="Shape 33"/>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spcBef>
                <a:spcPts val="0"/>
              </a:spcBef>
              <a:buClr>
                <a:schemeClr val="dk2"/>
              </a:buClr>
              <a:buSzPct val="100000"/>
              <a:buNone/>
              <a:defRPr sz="1800">
                <a:solidFill>
                  <a:schemeClr val="dk2"/>
                </a:solidFill>
              </a:defRPr>
            </a:lvl1pPr>
          </a:lstStyle>
          <a:p>
            <a:endParaRPr/>
          </a:p>
        </p:txBody>
      </p:sp>
      <p:sp>
        <p:nvSpPr>
          <p:cNvPr id="34" name="Shape 34"/>
          <p:cNvSpPr/>
          <p:nvPr/>
        </p:nvSpPr>
        <p:spPr>
          <a:xfrm>
            <a:off x="4274" y="0"/>
            <a:ext cx="9144000" cy="4406399"/>
          </a:xfrm>
          <a:prstGeom prst="rect">
            <a:avLst/>
          </a:prstGeom>
          <a:solidFill>
            <a:srgbClr val="2388DB"/>
          </a:solidFill>
          <a:ln>
            <a:noFill/>
          </a:ln>
        </p:spPr>
        <p:txBody>
          <a:bodyPr lIns="91425" tIns="45700" rIns="91425" bIns="45700" anchor="ctr" anchorCtr="0">
            <a:noAutofit/>
          </a:bodyPr>
          <a:lstStyle/>
          <a:p>
            <a:pPr>
              <a:spcBef>
                <a:spcPts val="0"/>
              </a:spcBef>
              <a:buNone/>
            </a:pPr>
            <a:endParaRPr/>
          </a:p>
        </p:txBody>
      </p:sp>
      <p:cxnSp>
        <p:nvCxnSpPr>
          <p:cNvPr id="35" name="Shape 35"/>
          <p:cNvCxnSpPr/>
          <p:nvPr/>
        </p:nvCxnSpPr>
        <p:spPr>
          <a:xfrm>
            <a:off x="0" y="4384371"/>
            <a:ext cx="9144000" cy="0"/>
          </a:xfrm>
          <a:prstGeom prst="straightConnector1">
            <a:avLst/>
          </a:prstGeom>
          <a:noFill/>
          <a:ln w="57150" cap="flat" cmpd="sng">
            <a:solidFill>
              <a:srgbClr val="000000">
                <a:alpha val="14901"/>
              </a:srgbClr>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bg>
      <p:bgPr>
        <a:solidFill>
          <a:schemeClr val="dk2"/>
        </a:solidFill>
        <a:effectLst/>
      </p:bgPr>
    </p:bg>
    <p:spTree>
      <p:nvGrpSpPr>
        <p:cNvPr id="1" name="Shape 37"/>
        <p:cNvGrpSpPr/>
        <p:nvPr/>
      </p:nvGrpSpPr>
      <p:grpSpPr>
        <a:xfrm>
          <a:off x="0" y="0"/>
          <a:ext cx="0" cy="0"/>
          <a:chOff x="0" y="0"/>
          <a:chExt cx="0" cy="0"/>
        </a:xfrm>
      </p:grpSpPr>
      <p:sp>
        <p:nvSpPr>
          <p:cNvPr id="38" name="Shape 38"/>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lt1"/>
              </a:buClr>
              <a:buSzPct val="100000"/>
              <a:buNone/>
              <a:defRPr sz="3600" b="1">
                <a:solidFill>
                  <a:schemeClr val="lt1"/>
                </a:solidFill>
              </a:defRPr>
            </a:lvl1pPr>
            <a:lvl2pPr>
              <a:spcBef>
                <a:spcPts val="0"/>
              </a:spcBef>
              <a:buClr>
                <a:schemeClr val="lt1"/>
              </a:buClr>
              <a:buSzPct val="100000"/>
              <a:buNone/>
              <a:defRPr sz="3600" b="1">
                <a:solidFill>
                  <a:schemeClr val="lt1"/>
                </a:solidFill>
              </a:defRPr>
            </a:lvl2pPr>
            <a:lvl3pPr>
              <a:spcBef>
                <a:spcPts val="0"/>
              </a:spcBef>
              <a:buClr>
                <a:schemeClr val="lt1"/>
              </a:buClr>
              <a:buSzPct val="100000"/>
              <a:buNone/>
              <a:defRPr sz="3600" b="1">
                <a:solidFill>
                  <a:schemeClr val="lt1"/>
                </a:solidFill>
              </a:defRPr>
            </a:lvl3pPr>
            <a:lvl4pPr>
              <a:spcBef>
                <a:spcPts val="0"/>
              </a:spcBef>
              <a:buClr>
                <a:schemeClr val="lt1"/>
              </a:buClr>
              <a:buSzPct val="100000"/>
              <a:buNone/>
              <a:defRPr sz="3600" b="1">
                <a:solidFill>
                  <a:schemeClr val="lt1"/>
                </a:solidFill>
              </a:defRPr>
            </a:lvl4pPr>
            <a:lvl5pPr>
              <a:spcBef>
                <a:spcPts val="0"/>
              </a:spcBef>
              <a:buClr>
                <a:schemeClr val="lt1"/>
              </a:buClr>
              <a:buSzPct val="100000"/>
              <a:buNone/>
              <a:defRPr sz="3600" b="1">
                <a:solidFill>
                  <a:schemeClr val="lt1"/>
                </a:solidFill>
              </a:defRPr>
            </a:lvl5pPr>
            <a:lvl6pPr>
              <a:spcBef>
                <a:spcPts val="0"/>
              </a:spcBef>
              <a:buClr>
                <a:schemeClr val="lt1"/>
              </a:buClr>
              <a:buSzPct val="100000"/>
              <a:buNone/>
              <a:defRPr sz="3600" b="1">
                <a:solidFill>
                  <a:schemeClr val="lt1"/>
                </a:solidFill>
              </a:defRPr>
            </a:lvl6pPr>
            <a:lvl7pPr>
              <a:spcBef>
                <a:spcPts val="0"/>
              </a:spcBef>
              <a:buClr>
                <a:schemeClr val="lt1"/>
              </a:buClr>
              <a:buSzPct val="100000"/>
              <a:buNone/>
              <a:defRPr sz="3600" b="1">
                <a:solidFill>
                  <a:schemeClr val="lt1"/>
                </a:solidFill>
              </a:defRPr>
            </a:lvl7pPr>
            <a:lvl8pPr>
              <a:spcBef>
                <a:spcPts val="0"/>
              </a:spcBef>
              <a:buClr>
                <a:schemeClr val="lt1"/>
              </a:buClr>
              <a:buSzPct val="100000"/>
              <a:buNone/>
              <a:defRPr sz="3600" b="1">
                <a:solidFill>
                  <a:schemeClr val="lt1"/>
                </a:solidFill>
              </a:defRPr>
            </a:lvl8pPr>
            <a:lvl9pPr>
              <a:spcBef>
                <a:spcPts val="0"/>
              </a:spcBef>
              <a:buClr>
                <a:schemeClr val="lt1"/>
              </a:buClr>
              <a:buSzPct val="100000"/>
              <a:buNone/>
              <a:defRPr sz="3600" b="1">
                <a:solidFill>
                  <a:schemeClr val="l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
        <p:nvSpPr>
          <p:cNvPr id="7" name="Shape 7"/>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en" sz="1300">
                <a:solidFill>
                  <a:schemeClr val="dk2"/>
                </a:solidFill>
              </a:rPr>
              <a:t>‹#›</a:t>
            </a:fld>
            <a:endParaRPr lang="en" sz="13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Shape 40"/>
          <p:cNvSpPr txBox="1">
            <a:spLocks noGrp="1"/>
          </p:cNvSpPr>
          <p:nvPr>
            <p:ph type="ctrTitle"/>
          </p:nvPr>
        </p:nvSpPr>
        <p:spPr>
          <a:xfrm>
            <a:off x="685800" y="2609802"/>
            <a:ext cx="7772400" cy="906900"/>
          </a:xfrm>
          <a:prstGeom prst="rect">
            <a:avLst/>
          </a:prstGeom>
        </p:spPr>
        <p:txBody>
          <a:bodyPr lIns="91425" tIns="91425" rIns="91425" bIns="91425" anchor="b" anchorCtr="0">
            <a:noAutofit/>
          </a:bodyPr>
          <a:lstStyle/>
          <a:p>
            <a:pPr>
              <a:spcBef>
                <a:spcPts val="0"/>
              </a:spcBef>
              <a:buNone/>
            </a:pPr>
            <a:r>
              <a:rPr lang="en" sz="3600"/>
              <a:t>Welcome to Civics and Economics</a:t>
            </a:r>
          </a:p>
        </p:txBody>
      </p:sp>
      <p:sp>
        <p:nvSpPr>
          <p:cNvPr id="41" name="Shape 41"/>
          <p:cNvSpPr txBox="1">
            <a:spLocks noGrp="1"/>
          </p:cNvSpPr>
          <p:nvPr>
            <p:ph type="subTitle" idx="1"/>
          </p:nvPr>
        </p:nvSpPr>
        <p:spPr>
          <a:xfrm>
            <a:off x="685800" y="3627026"/>
            <a:ext cx="7772400" cy="774300"/>
          </a:xfrm>
          <a:prstGeom prst="rect">
            <a:avLst/>
          </a:prstGeom>
        </p:spPr>
        <p:txBody>
          <a:bodyPr lIns="91425" tIns="91425" rIns="91425" bIns="91425" anchor="t" anchorCtr="0">
            <a:noAutofit/>
          </a:bodyPr>
          <a:lstStyle/>
          <a:p>
            <a:pPr>
              <a:spcBef>
                <a:spcPts val="0"/>
              </a:spcBef>
              <a:buNone/>
            </a:pPr>
            <a:r>
              <a:rPr lang="en" dirty="0"/>
              <a:t>Mr. Collins                                     Room F18</a:t>
            </a:r>
          </a:p>
        </p:txBody>
      </p:sp>
    </p:spTree>
  </p:cSld>
  <p:clrMapOvr>
    <a:masterClrMapping/>
  </p:clrMapOvr>
  <mc:AlternateContent xmlns:mc="http://schemas.openxmlformats.org/markup-compatibility/2006" xmlns:p14="http://schemas.microsoft.com/office/powerpoint/2010/main">
    <mc:Choice Requires="p14">
      <p:transition spd="slow">
        <p14:flip dir="l"/>
      </p:transition>
    </mc:Choice>
    <mc:Fallback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How to ask Questions????</a:t>
            </a:r>
          </a:p>
        </p:txBody>
      </p:sp>
      <p:sp>
        <p:nvSpPr>
          <p:cNvPr id="101" name="Shape 10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dirty="0"/>
              <a:t>When you have a question for me, raise your hand, I will either answer your question immediately or tell you when we will be able to answer. </a:t>
            </a:r>
          </a:p>
          <a:p>
            <a:pPr>
              <a:spcBef>
                <a:spcPts val="0"/>
              </a:spcBef>
              <a:buNone/>
            </a:pPr>
            <a:r>
              <a:rPr lang="en" dirty="0"/>
              <a:t>Do not shout out my name.</a:t>
            </a:r>
          </a:p>
          <a:p>
            <a:pPr>
              <a:spcBef>
                <a:spcPts val="0"/>
              </a:spcBef>
              <a:buNone/>
            </a:pPr>
            <a:r>
              <a:rPr lang="en" dirty="0"/>
              <a:t>Need a pencil? Put up one finger.</a:t>
            </a:r>
          </a:p>
          <a:p>
            <a:pPr>
              <a:spcBef>
                <a:spcPts val="0"/>
              </a:spcBef>
              <a:buNone/>
            </a:pPr>
            <a:r>
              <a:rPr lang="en" dirty="0"/>
              <a:t>Need a pass? Put up two fingers.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000"/>
              <a:t>Where is the daily work list and materials list located?</a:t>
            </a:r>
          </a:p>
        </p:txBody>
      </p:sp>
      <p:sp>
        <p:nvSpPr>
          <p:cNvPr id="107" name="Shape 10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a:spcBef>
                <a:spcPts val="0"/>
              </a:spcBef>
              <a:buNone/>
            </a:pPr>
            <a:r>
              <a:rPr lang="en"/>
              <a:t>The daily work and materials list are located on the whiteboard beneath the digital clock.</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Where is my class folder located?</a:t>
            </a:r>
          </a:p>
        </p:txBody>
      </p:sp>
      <p:sp>
        <p:nvSpPr>
          <p:cNvPr id="113" name="Shape 11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t>Your class folder is located in a large bin with your block number.</a:t>
            </a:r>
          </a:p>
          <a:p>
            <a:pPr rtl="0">
              <a:spcBef>
                <a:spcPts val="0"/>
              </a:spcBef>
              <a:buNone/>
            </a:pPr>
            <a:r>
              <a:rPr lang="en" sz="2400"/>
              <a:t>Class Folder-</a:t>
            </a:r>
          </a:p>
          <a:p>
            <a:pPr marL="457200" lvl="0" indent="-228600" rtl="0">
              <a:spcBef>
                <a:spcPts val="0"/>
              </a:spcBef>
              <a:buSzPct val="100000"/>
            </a:pPr>
            <a:r>
              <a:rPr lang="en" sz="2400"/>
              <a:t>Keep your spiral notebook in your folder.</a:t>
            </a:r>
          </a:p>
          <a:p>
            <a:pPr marL="457200" lvl="0" indent="-228600" rtl="0">
              <a:spcBef>
                <a:spcPts val="0"/>
              </a:spcBef>
              <a:buSzPct val="100000"/>
            </a:pPr>
            <a:r>
              <a:rPr lang="en" sz="2400"/>
              <a:t>Use your spiral notebook for warmups, class notes and vocabulary and exit tickets.</a:t>
            </a:r>
          </a:p>
          <a:p>
            <a:pPr marL="457200" lvl="0" indent="-228600" rtl="0">
              <a:spcBef>
                <a:spcPts val="0"/>
              </a:spcBef>
              <a:buSzPct val="100000"/>
            </a:pPr>
            <a:r>
              <a:rPr lang="en" sz="2400"/>
              <a:t>Find your do-next work in the class folder- make ups, redos, enrichment  and extra credit assignments.</a:t>
            </a:r>
          </a:p>
          <a:p>
            <a:pPr>
              <a:spcBef>
                <a:spcPts val="0"/>
              </a:spcBef>
              <a:buNone/>
            </a:pPr>
            <a:r>
              <a:rPr lang="en" sz="2400"/>
              <a: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dirty="0"/>
              <a:t>Interactive Notebook</a:t>
            </a:r>
          </a:p>
        </p:txBody>
      </p:sp>
      <p:sp>
        <p:nvSpPr>
          <p:cNvPr id="119" name="Shape 11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514350" indent="-514350">
              <a:spcBef>
                <a:spcPts val="0"/>
              </a:spcBef>
              <a:buAutoNum type="arabicPeriod"/>
            </a:pPr>
            <a:r>
              <a:rPr lang="en-US" sz="2400" dirty="0"/>
              <a:t>Personal Shield – Make it your own – color, draw, write – it will be the cover for your notebook</a:t>
            </a:r>
          </a:p>
          <a:p>
            <a:pPr marL="514350" indent="-514350">
              <a:spcBef>
                <a:spcPts val="0"/>
              </a:spcBef>
              <a:buAutoNum type="arabicPeriod"/>
            </a:pPr>
            <a:r>
              <a:rPr lang="en-US" sz="2400" dirty="0"/>
              <a:t>Cut out and glue shield to front cover of notebook</a:t>
            </a:r>
          </a:p>
          <a:p>
            <a:pPr marL="514350" indent="-514350">
              <a:spcBef>
                <a:spcPts val="0"/>
              </a:spcBef>
              <a:buAutoNum type="arabicPeriod"/>
            </a:pPr>
            <a:r>
              <a:rPr lang="en-US" sz="2400" dirty="0"/>
              <a:t>Number all the pages of the notebook – put numbers on top outside corners</a:t>
            </a:r>
          </a:p>
          <a:p>
            <a:pPr marL="514350" indent="-514350">
              <a:spcBef>
                <a:spcPts val="0"/>
              </a:spcBef>
              <a:buAutoNum type="arabicPeriod"/>
            </a:pPr>
            <a:r>
              <a:rPr lang="en-US" sz="2400" dirty="0"/>
              <a:t>Glue table of contents page on page 1</a:t>
            </a:r>
          </a:p>
          <a:p>
            <a:pPr marL="514350" indent="-514350">
              <a:spcBef>
                <a:spcPts val="0"/>
              </a:spcBef>
              <a:buAutoNum type="arabicPeriod"/>
            </a:pPr>
            <a:r>
              <a:rPr lang="en-US" sz="2400" dirty="0"/>
              <a:t>Glue exit ticket page on page 2</a:t>
            </a:r>
          </a:p>
          <a:p>
            <a:pPr marL="514350" indent="-514350">
              <a:spcBef>
                <a:spcPts val="0"/>
              </a:spcBef>
              <a:buAutoNum type="arabicPeriod"/>
            </a:pPr>
            <a:r>
              <a:rPr lang="en-US" sz="2400" dirty="0"/>
              <a:t>Glue marking rubric page to last page</a:t>
            </a:r>
          </a:p>
          <a:p>
            <a:pPr marL="514350" indent="-514350">
              <a:spcBef>
                <a:spcPts val="0"/>
              </a:spcBef>
              <a:buAutoNum type="arabicPeriod"/>
            </a:pPr>
            <a:r>
              <a:rPr lang="en-US" sz="2400" dirty="0"/>
              <a:t>Keep table of contents up to date – title each page and add to table of contents</a:t>
            </a:r>
            <a:endParaRPr sz="2400" dirty="0"/>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endParaRPr lang="en" dirty="0"/>
          </a:p>
        </p:txBody>
      </p:sp>
      <p:sp>
        <p:nvSpPr>
          <p:cNvPr id="125" name="Shape 12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a:spcBef>
                <a:spcPts val="0"/>
              </a:spcBef>
              <a:buNone/>
            </a:pPr>
            <a:endParaRPr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ctrTitle"/>
          </p:nvPr>
        </p:nvSpPr>
        <p:spPr>
          <a:xfrm>
            <a:off x="685800" y="1867781"/>
            <a:ext cx="7772400" cy="1648800"/>
          </a:xfrm>
          <a:prstGeom prst="rect">
            <a:avLst/>
          </a:prstGeom>
        </p:spPr>
        <p:txBody>
          <a:bodyPr lIns="91425" tIns="91425" rIns="91425" bIns="91425" anchor="b" anchorCtr="0">
            <a:noAutofit/>
          </a:bodyPr>
          <a:lstStyle/>
          <a:p>
            <a:pPr algn="ctr">
              <a:spcBef>
                <a:spcPts val="0"/>
              </a:spcBef>
              <a:buNone/>
            </a:pPr>
            <a:r>
              <a:rPr lang="en" sz="4800"/>
              <a:t>We are one team,one voice with one goal, together we’re better.</a:t>
            </a:r>
          </a:p>
        </p:txBody>
      </p:sp>
      <p:sp>
        <p:nvSpPr>
          <p:cNvPr id="47" name="Shape 47"/>
          <p:cNvSpPr txBox="1">
            <a:spLocks noGrp="1"/>
          </p:cNvSpPr>
          <p:nvPr>
            <p:ph type="subTitle" idx="1"/>
          </p:nvPr>
        </p:nvSpPr>
        <p:spPr>
          <a:xfrm>
            <a:off x="685800" y="3627026"/>
            <a:ext cx="7772400" cy="774300"/>
          </a:xfrm>
          <a:prstGeom prst="rect">
            <a:avLst/>
          </a:prstGeom>
        </p:spPr>
        <p:txBody>
          <a:bodyPr lIns="91425" tIns="91425" rIns="91425" bIns="91425" anchor="t" anchorCtr="0">
            <a:noAutofit/>
          </a:bodyPr>
          <a:lstStyle/>
          <a:p>
            <a:pPr>
              <a:spcBef>
                <a:spcPts val="0"/>
              </a:spcBef>
              <a:buNone/>
            </a:pPr>
            <a:r>
              <a:rPr lang="en"/>
              <a:t>The Martin Luther King Middle School, RVA</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Mr Collins</a:t>
            </a:r>
          </a:p>
        </p:txBody>
      </p:sp>
      <p:sp>
        <p:nvSpPr>
          <p:cNvPr id="53" name="Shape 5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81000" rtl="0">
              <a:spcBef>
                <a:spcPts val="0"/>
              </a:spcBef>
              <a:buSzPct val="100000"/>
              <a:buChar char="●"/>
            </a:pPr>
            <a:r>
              <a:rPr lang="en" sz="2400" dirty="0"/>
              <a:t>Born and raised in New York, first in my family to graduate from college.</a:t>
            </a:r>
          </a:p>
          <a:p>
            <a:pPr marL="457200" lvl="0" indent="-381000" rtl="0">
              <a:spcBef>
                <a:spcPts val="0"/>
              </a:spcBef>
              <a:buSzPct val="100000"/>
              <a:buChar char="●"/>
            </a:pPr>
            <a:r>
              <a:rPr lang="en" sz="2400" dirty="0"/>
              <a:t>Educated in New York and Virginia - graduate of the State University of New York, Masters Degree  VCU.</a:t>
            </a:r>
          </a:p>
          <a:p>
            <a:pPr marL="457200" lvl="0" indent="-381000" rtl="0">
              <a:spcBef>
                <a:spcPts val="0"/>
              </a:spcBef>
              <a:buSzPct val="100000"/>
              <a:buChar char="●"/>
            </a:pPr>
            <a:r>
              <a:rPr lang="en" sz="2400" dirty="0"/>
              <a:t>Lived in New York, Michigan, Germany and Virginia.</a:t>
            </a:r>
          </a:p>
          <a:p>
            <a:pPr marL="457200" lvl="0" indent="-381000" rtl="0">
              <a:spcBef>
                <a:spcPts val="0"/>
              </a:spcBef>
              <a:buSzPct val="100000"/>
              <a:buChar char="●"/>
            </a:pPr>
            <a:r>
              <a:rPr lang="en" sz="2400" dirty="0"/>
              <a:t>Married, we have 2 daughters, one is a lawyer and one  is employed at a Fortune 100 company as a webmaster.</a:t>
            </a:r>
          </a:p>
          <a:p>
            <a:pPr marL="457200" lvl="0" indent="-381000" rtl="0">
              <a:spcBef>
                <a:spcPts val="0"/>
              </a:spcBef>
              <a:buSzPct val="100000"/>
              <a:buChar char="●"/>
            </a:pPr>
            <a:r>
              <a:rPr lang="en" sz="2400" dirty="0"/>
              <a:t>My golden retriever is named Bernie and my American bulldog is named Kimo.</a:t>
            </a:r>
          </a:p>
          <a:p>
            <a:pPr lvl="0">
              <a:spcBef>
                <a:spcPts val="0"/>
              </a:spcBef>
              <a:buNone/>
            </a:pPr>
            <a:endParaRPr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Class expectations</a:t>
            </a:r>
          </a:p>
        </p:txBody>
      </p:sp>
      <p:sp>
        <p:nvSpPr>
          <p:cNvPr id="65" name="Shape 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228600" rtl="0">
              <a:spcBef>
                <a:spcPts val="0"/>
              </a:spcBef>
              <a:buChar char="●"/>
            </a:pPr>
            <a:r>
              <a:rPr lang="en"/>
              <a:t>Be Prepared, </a:t>
            </a:r>
          </a:p>
          <a:p>
            <a:pPr marL="457200" lvl="0" indent="-228600" rtl="0">
              <a:spcBef>
                <a:spcPts val="0"/>
              </a:spcBef>
              <a:buChar char="●"/>
            </a:pPr>
            <a:r>
              <a:rPr lang="en"/>
              <a:t>Participate,</a:t>
            </a:r>
          </a:p>
          <a:p>
            <a:pPr marL="457200" lvl="0" indent="-228600" rtl="0">
              <a:spcBef>
                <a:spcPts val="0"/>
              </a:spcBef>
              <a:buChar char="●"/>
            </a:pPr>
            <a:r>
              <a:rPr lang="en"/>
              <a:t>Do What You Are Asked to Do,</a:t>
            </a:r>
          </a:p>
          <a:p>
            <a:pPr marL="457200" lvl="0" indent="-228600">
              <a:spcBef>
                <a:spcPts val="0"/>
              </a:spcBef>
              <a:buChar char="●"/>
            </a:pPr>
            <a:r>
              <a:rPr lang="en"/>
              <a:t>Respect yourself the people around you and the classroom and building we share.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 prepared</a:t>
            </a:r>
          </a:p>
        </p:txBody>
      </p:sp>
      <p:sp>
        <p:nvSpPr>
          <p:cNvPr id="71" name="Shape 7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228600" rtl="0">
              <a:spcBef>
                <a:spcPts val="0"/>
              </a:spcBef>
              <a:buChar char="●"/>
            </a:pPr>
            <a:r>
              <a:rPr lang="en" dirty="0"/>
              <a:t>Have your supplies with you (pencil,folder)</a:t>
            </a:r>
          </a:p>
          <a:p>
            <a:pPr marL="457200" lvl="0" indent="-228600">
              <a:spcBef>
                <a:spcPts val="0"/>
              </a:spcBef>
              <a:buChar char="●"/>
            </a:pPr>
            <a:r>
              <a:rPr lang="en" dirty="0"/>
              <a:t>Know that we start each day with a warm up activity, be in your seat and working on the warm up as the bell rings.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Participate</a:t>
            </a:r>
          </a:p>
        </p:txBody>
      </p:sp>
      <p:sp>
        <p:nvSpPr>
          <p:cNvPr id="77" name="Shape 7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400"/>
              <a:t>In civics we study citizenship - in civics class we practice the personal traits of good citizens </a:t>
            </a:r>
          </a:p>
          <a:p>
            <a:pPr lvl="0" rtl="0">
              <a:spcBef>
                <a:spcPts val="0"/>
              </a:spcBef>
              <a:buNone/>
            </a:pPr>
            <a:r>
              <a:rPr lang="en" sz="2400"/>
              <a:t>- you will be trustworthy and honest</a:t>
            </a:r>
          </a:p>
          <a:p>
            <a:pPr rtl="0">
              <a:spcBef>
                <a:spcPts val="0"/>
              </a:spcBef>
              <a:buNone/>
            </a:pPr>
            <a:r>
              <a:rPr lang="en" sz="2400"/>
              <a:t>- you will be courteous and respectful to others</a:t>
            </a:r>
          </a:p>
          <a:p>
            <a:pPr rtl="0">
              <a:spcBef>
                <a:spcPts val="0"/>
              </a:spcBef>
              <a:buNone/>
            </a:pPr>
            <a:r>
              <a:rPr lang="en" sz="2400"/>
              <a:t>- you will be responsible and accountable </a:t>
            </a:r>
          </a:p>
          <a:p>
            <a:pPr rtl="0">
              <a:spcBef>
                <a:spcPts val="0"/>
              </a:spcBef>
              <a:buNone/>
            </a:pPr>
            <a:r>
              <a:rPr lang="en" sz="2400"/>
              <a:t>- you will take part in all class activities</a:t>
            </a:r>
          </a:p>
          <a:p>
            <a:pPr lvl="0">
              <a:spcBef>
                <a:spcPts val="0"/>
              </a:spcBef>
              <a:buNone/>
            </a:pPr>
            <a:r>
              <a:rPr lang="en" sz="2400"/>
              <a:t>- you will experience success through your participation in class and completion of all assignments.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Do What You Are Asked to DO</a:t>
            </a:r>
          </a:p>
        </p:txBody>
      </p:sp>
      <p:sp>
        <p:nvSpPr>
          <p:cNvPr id="83" name="Shape 8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81000" rtl="0">
              <a:spcBef>
                <a:spcPts val="0"/>
              </a:spcBef>
              <a:buSzPct val="100000"/>
              <a:buChar char="●"/>
            </a:pPr>
            <a:r>
              <a:rPr lang="en" sz="2400"/>
              <a:t>You will follow directions the first time you hear them,</a:t>
            </a:r>
          </a:p>
          <a:p>
            <a:pPr marL="457200" lvl="0" indent="-381000" rtl="0">
              <a:spcBef>
                <a:spcPts val="0"/>
              </a:spcBef>
              <a:buSzPct val="100000"/>
              <a:buChar char="●"/>
            </a:pPr>
            <a:r>
              <a:rPr lang="en" sz="2400"/>
              <a:t>You will do the work assigned to you,</a:t>
            </a:r>
          </a:p>
          <a:p>
            <a:pPr marL="457200" lvl="0" indent="-381000" rtl="0">
              <a:spcBef>
                <a:spcPts val="0"/>
              </a:spcBef>
              <a:buSzPct val="100000"/>
              <a:buChar char="●"/>
            </a:pPr>
            <a:r>
              <a:rPr lang="en" sz="2400"/>
              <a:t>You will follow the procedures practiced in class.</a:t>
            </a:r>
          </a:p>
          <a:p>
            <a:pPr marL="457200" lvl="0" indent="-381000" rtl="0">
              <a:spcBef>
                <a:spcPts val="0"/>
              </a:spcBef>
              <a:buSzPct val="100000"/>
              <a:buChar char="●"/>
            </a:pPr>
            <a:r>
              <a:rPr lang="en" sz="2400"/>
              <a:t>You will come to class daily, you will be on time and </a:t>
            </a:r>
          </a:p>
          <a:p>
            <a:pPr lvl="0" rtl="0">
              <a:spcBef>
                <a:spcPts val="0"/>
              </a:spcBef>
              <a:buNone/>
            </a:pPr>
            <a:endParaRPr sz="2400"/>
          </a:p>
          <a:p>
            <a:pPr marL="457200" lvl="0" indent="-381000">
              <a:spcBef>
                <a:spcPts val="0"/>
              </a:spcBef>
              <a:buSzPct val="100000"/>
              <a:buChar char="●"/>
            </a:pPr>
            <a:r>
              <a:rPr lang="en" sz="2400" b="1"/>
              <a:t>You will pass the Civics and Economics SOL because you did what you were asked to do.</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Be Respectful</a:t>
            </a:r>
          </a:p>
        </p:txBody>
      </p:sp>
      <p:sp>
        <p:nvSpPr>
          <p:cNvPr id="89" name="Shape 8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228600" rtl="0">
              <a:spcBef>
                <a:spcPts val="0"/>
              </a:spcBef>
              <a:buChar char="●"/>
            </a:pPr>
            <a:r>
              <a:rPr lang="en" dirty="0"/>
              <a:t>You will be respectful because it is the right thing to do,</a:t>
            </a:r>
          </a:p>
          <a:p>
            <a:pPr marL="457200" lvl="0" indent="-228600" rtl="0">
              <a:spcBef>
                <a:spcPts val="0"/>
              </a:spcBef>
              <a:buChar char="●"/>
            </a:pPr>
            <a:r>
              <a:rPr lang="en" dirty="0"/>
              <a:t>You will be respectful because each of us has the right to be respected,</a:t>
            </a:r>
          </a:p>
          <a:p>
            <a:pPr marL="457200" lvl="0" indent="-228600">
              <a:spcBef>
                <a:spcPts val="0"/>
              </a:spcBef>
              <a:buChar char="●"/>
            </a:pPr>
            <a:r>
              <a:rPr lang="en" dirty="0"/>
              <a:t>You will be respectful because Dr. King would expect us to be respectful.</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How to Enter the Classroom</a:t>
            </a:r>
          </a:p>
        </p:txBody>
      </p:sp>
      <p:sp>
        <p:nvSpPr>
          <p:cNvPr id="95" name="Shape 9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dirty="0"/>
              <a:t>You will line up outside the classroom on the wall.  You will line up head behind head and be quiet while you wait to be directed into classroom.  You will wait until the class currently in the class exits before you enter.</a:t>
            </a:r>
          </a:p>
          <a:p>
            <a:pPr>
              <a:spcBef>
                <a:spcPts val="0"/>
              </a:spcBef>
              <a:buNone/>
            </a:pPr>
            <a:r>
              <a:rPr lang="en" sz="2400" dirty="0"/>
              <a:t>When you enter you will go immediately to get your folder and begin the warm up.  When you finish the warm up, read the daily work, begin to copy the daily learning objective and be prepared to begin.</a:t>
            </a:r>
          </a:p>
        </p:txBody>
      </p:sp>
    </p:spTree>
  </p:cSld>
  <p:clrMapOvr>
    <a:masterClrMapping/>
  </p:clrMapOvr>
  <p:transition spd="slow">
    <p:cut/>
  </p:transition>
</p:sld>
</file>

<file path=ppt/theme/theme1.xml><?xml version="1.0" encoding="utf-8"?>
<a:theme xmlns:a="http://schemas.openxmlformats.org/drawingml/2006/main" name="biz">
  <a:themeElements>
    <a:clrScheme name="Custom 233">
      <a:dk1>
        <a:srgbClr val="000000"/>
      </a:dk1>
      <a:lt1>
        <a:srgbClr val="FFFFFF"/>
      </a:lt1>
      <a:dk2>
        <a:srgbClr val="2388DB"/>
      </a:dk2>
      <a:lt2>
        <a:srgbClr val="BBD7F8"/>
      </a:lt2>
      <a:accent1>
        <a:srgbClr val="80B606"/>
      </a:accent1>
      <a:accent2>
        <a:srgbClr val="E29F1D"/>
      </a:accent2>
      <a:accent3>
        <a:srgbClr val="1D6FB2"/>
      </a:accent3>
      <a:accent4>
        <a:srgbClr val="3FAC98"/>
      </a:accent4>
      <a:accent5>
        <a:srgbClr val="5B57BB"/>
      </a:accent5>
      <a:accent6>
        <a:srgbClr val="D1505E"/>
      </a:accent6>
      <a:hlink>
        <a:srgbClr val="185DA2"/>
      </a:hlink>
      <a:folHlink>
        <a:srgbClr val="00487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694</Words>
  <Application>Microsoft Office PowerPoint</Application>
  <PresentationFormat>On-screen Show (16:9)</PresentationFormat>
  <Paragraphs>61</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biz</vt:lpstr>
      <vt:lpstr>Welcome to Civics and Economics</vt:lpstr>
      <vt:lpstr>We are one team,one voice with one goal, together we’re better.</vt:lpstr>
      <vt:lpstr>Mr Collins</vt:lpstr>
      <vt:lpstr>Class expectations</vt:lpstr>
      <vt:lpstr>Be prepared</vt:lpstr>
      <vt:lpstr>Participate</vt:lpstr>
      <vt:lpstr>Do What You Are Asked to DO</vt:lpstr>
      <vt:lpstr>Be Respectful</vt:lpstr>
      <vt:lpstr>How to Enter the Classroom</vt:lpstr>
      <vt:lpstr>How to ask Questions????</vt:lpstr>
      <vt:lpstr>Where is the daily work list and materials list located?</vt:lpstr>
      <vt:lpstr>Where is my class folder located?</vt:lpstr>
      <vt:lpstr>Interactive Notebook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Civics and Economics</dc:title>
  <dc:creator>Bill Collins</dc:creator>
  <cp:lastModifiedBy>Bill Collins</cp:lastModifiedBy>
  <cp:revision>10</cp:revision>
  <dcterms:modified xsi:type="dcterms:W3CDTF">2016-09-05T21:23:38Z</dcterms:modified>
</cp:coreProperties>
</file>