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75" r:id="rId3"/>
    <p:sldId id="257" r:id="rId4"/>
    <p:sldId id="260" r:id="rId5"/>
    <p:sldId id="262" r:id="rId6"/>
    <p:sldId id="263" r:id="rId7"/>
    <p:sldId id="273" r:id="rId8"/>
    <p:sldId id="261"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FF"/>
    <a:srgbClr val="FFFF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2298" y="-9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78C23E-C5C9-4AB2-A25B-FBEB25AA7E6B}" type="datetimeFigureOut">
              <a:rPr lang="en-US" smtClean="0"/>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137496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78C23E-C5C9-4AB2-A25B-FBEB25AA7E6B}" type="datetimeFigureOut">
              <a:rPr lang="en-US" smtClean="0"/>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2209206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78C23E-C5C9-4AB2-A25B-FBEB25AA7E6B}" type="datetimeFigureOut">
              <a:rPr lang="en-US" smtClean="0"/>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2638312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78C23E-C5C9-4AB2-A25B-FBEB25AA7E6B}" type="datetimeFigureOut">
              <a:rPr lang="en-US" smtClean="0"/>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59837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78C23E-C5C9-4AB2-A25B-FBEB25AA7E6B}" type="datetimeFigureOut">
              <a:rPr lang="en-US" smtClean="0"/>
              <a:t>7/29/2015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3877077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78C23E-C5C9-4AB2-A25B-FBEB25AA7E6B}" type="datetimeFigureOut">
              <a:rPr lang="en-US" smtClean="0"/>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4268706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78C23E-C5C9-4AB2-A25B-FBEB25AA7E6B}" type="datetimeFigureOut">
              <a:rPr lang="en-US" smtClean="0"/>
              <a:t>7/29/2015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4183083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78C23E-C5C9-4AB2-A25B-FBEB25AA7E6B}" type="datetimeFigureOut">
              <a:rPr lang="en-US" smtClean="0"/>
              <a:t>7/29/2015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4251785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78C23E-C5C9-4AB2-A25B-FBEB25AA7E6B}" type="datetimeFigureOut">
              <a:rPr lang="en-US" smtClean="0"/>
              <a:t>7/29/2015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335257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78C23E-C5C9-4AB2-A25B-FBEB25AA7E6B}" type="datetimeFigureOut">
              <a:rPr lang="en-US" smtClean="0"/>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2419128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78C23E-C5C9-4AB2-A25B-FBEB25AA7E6B}" type="datetimeFigureOut">
              <a:rPr lang="en-US" smtClean="0"/>
              <a:t>7/29/2015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674C55-AD39-4F0D-9F77-C11E0EE3D990}" type="slidenum">
              <a:rPr lang="en-US" smtClean="0"/>
              <a:t>‹#›</a:t>
            </a:fld>
            <a:endParaRPr lang="en-US"/>
          </a:p>
        </p:txBody>
      </p:sp>
    </p:spTree>
    <p:extLst>
      <p:ext uri="{BB962C8B-B14F-4D97-AF65-F5344CB8AC3E}">
        <p14:creationId xmlns:p14="http://schemas.microsoft.com/office/powerpoint/2010/main" val="1870360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78C23E-C5C9-4AB2-A25B-FBEB25AA7E6B}" type="datetimeFigureOut">
              <a:rPr lang="en-US" smtClean="0"/>
              <a:t>7/29/2015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674C55-AD39-4F0D-9F77-C11E0EE3D990}" type="slidenum">
              <a:rPr lang="en-US" smtClean="0"/>
              <a:t>‹#›</a:t>
            </a:fld>
            <a:endParaRPr lang="en-US"/>
          </a:p>
        </p:txBody>
      </p:sp>
    </p:spTree>
    <p:extLst>
      <p:ext uri="{BB962C8B-B14F-4D97-AF65-F5344CB8AC3E}">
        <p14:creationId xmlns:p14="http://schemas.microsoft.com/office/powerpoint/2010/main" val="40270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2.g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eg"/><Relationship Id="rId1" Type="http://schemas.openxmlformats.org/officeDocument/2006/relationships/slideLayout" Target="../slideLayouts/slideLayout6.xml"/><Relationship Id="rId4" Type="http://schemas.openxmlformats.org/officeDocument/2006/relationships/image" Target="../media/image11.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rgbClr val="FFFFCC"/>
          </a:solidFill>
        </p:spPr>
        <p:txBody>
          <a:bodyPr>
            <a:noAutofit/>
          </a:bodyPr>
          <a:lstStyle/>
          <a:p>
            <a:r>
              <a:rPr lang="en-US" sz="8000" b="1" dirty="0" smtClean="0"/>
              <a:t>Constitution</a:t>
            </a:r>
            <a:endParaRPr lang="en-US" sz="8000" b="1" dirty="0"/>
          </a:p>
        </p:txBody>
      </p:sp>
      <p:sp>
        <p:nvSpPr>
          <p:cNvPr id="6" name="Content Placeholder 5"/>
          <p:cNvSpPr>
            <a:spLocks noGrp="1"/>
          </p:cNvSpPr>
          <p:nvPr>
            <p:ph idx="1"/>
          </p:nvPr>
        </p:nvSpPr>
        <p:spPr>
          <a:solidFill>
            <a:srgbClr val="FFFFCC"/>
          </a:solidFill>
        </p:spPr>
        <p:txBody>
          <a:bodyPr>
            <a:noAutofit/>
          </a:bodyPr>
          <a:lstStyle/>
          <a:p>
            <a:pPr marL="1143000" indent="-1143000">
              <a:buFont typeface="+mj-lt"/>
              <a:buAutoNum type="arabicPeriod"/>
            </a:pPr>
            <a:r>
              <a:rPr lang="en-US" sz="8800" b="1" dirty="0" smtClean="0"/>
              <a:t>Preamble</a:t>
            </a:r>
          </a:p>
          <a:p>
            <a:pPr marL="1143000" indent="-1143000">
              <a:buFont typeface="+mj-lt"/>
              <a:buAutoNum type="arabicPeriod"/>
            </a:pPr>
            <a:r>
              <a:rPr lang="en-US" sz="8800" b="1" dirty="0" smtClean="0"/>
              <a:t>Articles</a:t>
            </a:r>
          </a:p>
          <a:p>
            <a:pPr marL="1143000" indent="-1143000">
              <a:buFont typeface="+mj-lt"/>
              <a:buAutoNum type="arabicPeriod"/>
            </a:pPr>
            <a:r>
              <a:rPr lang="en-US" sz="8800" b="1" dirty="0" smtClean="0"/>
              <a:t>Amendments</a:t>
            </a:r>
          </a:p>
        </p:txBody>
      </p:sp>
    </p:spTree>
    <p:extLst>
      <p:ext uri="{BB962C8B-B14F-4D97-AF65-F5344CB8AC3E}">
        <p14:creationId xmlns:p14="http://schemas.microsoft.com/office/powerpoint/2010/main" val="3956978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Due Process</a:t>
            </a:r>
            <a:endParaRPr lang="en-US" dirty="0"/>
          </a:p>
        </p:txBody>
      </p:sp>
      <p:pic>
        <p:nvPicPr>
          <p:cNvPr id="18434" name="Picture 2" descr="http://blackhistory.phillipmartin.info/school_a_plus.gif"/>
          <p:cNvPicPr>
            <a:picLocks noChangeAspect="1" noChangeArrowheads="1"/>
          </p:cNvPicPr>
          <p:nvPr/>
        </p:nvPicPr>
        <p:blipFill>
          <a:blip r:embed="rId2"/>
          <a:srcRect/>
          <a:stretch>
            <a:fillRect/>
          </a:stretch>
        </p:blipFill>
        <p:spPr bwMode="auto">
          <a:xfrm>
            <a:off x="609600" y="2209800"/>
            <a:ext cx="2971800" cy="4242299"/>
          </a:xfrm>
          <a:prstGeom prst="rect">
            <a:avLst/>
          </a:prstGeom>
          <a:noFill/>
        </p:spPr>
      </p:pic>
      <p:sp>
        <p:nvSpPr>
          <p:cNvPr id="5" name="Right Arrow 4"/>
          <p:cNvSpPr/>
          <p:nvPr/>
        </p:nvSpPr>
        <p:spPr>
          <a:xfrm>
            <a:off x="3581400" y="3505200"/>
            <a:ext cx="1828800" cy="1524000"/>
          </a:xfrm>
          <a:prstGeom prst="rightArrow">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460" name="Picture 4" descr="http://school.discoveryeducation.com/clipart/images/reading-teacher-color.gif"/>
          <p:cNvPicPr>
            <a:picLocks noChangeAspect="1" noChangeArrowheads="1"/>
          </p:cNvPicPr>
          <p:nvPr/>
        </p:nvPicPr>
        <p:blipFill>
          <a:blip r:embed="rId3"/>
          <a:srcRect/>
          <a:stretch>
            <a:fillRect/>
          </a:stretch>
        </p:blipFill>
        <p:spPr bwMode="auto">
          <a:xfrm>
            <a:off x="5562600" y="2140046"/>
            <a:ext cx="3381375" cy="4413155"/>
          </a:xfrm>
          <a:prstGeom prst="rect">
            <a:avLst/>
          </a:prstGeom>
          <a:noFill/>
        </p:spPr>
      </p:pic>
    </p:spTree>
    <p:extLst>
      <p:ext uri="{BB962C8B-B14F-4D97-AF65-F5344CB8AC3E}">
        <p14:creationId xmlns:p14="http://schemas.microsoft.com/office/powerpoint/2010/main" val="1922150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1000"/>
                                        <p:tgtEl>
                                          <p:spTgt spid="18434"/>
                                        </p:tgtEl>
                                      </p:cBhvr>
                                    </p:animEffect>
                                    <p:anim calcmode="lin" valueType="num">
                                      <p:cBhvr>
                                        <p:cTn id="8" dur="1000" fill="hold"/>
                                        <p:tgtEl>
                                          <p:spTgt spid="18434"/>
                                        </p:tgtEl>
                                        <p:attrNameLst>
                                          <p:attrName>ppt_x</p:attrName>
                                        </p:attrNameLst>
                                      </p:cBhvr>
                                      <p:tavLst>
                                        <p:tav tm="0">
                                          <p:val>
                                            <p:strVal val="#ppt_x"/>
                                          </p:val>
                                        </p:tav>
                                        <p:tav tm="100000">
                                          <p:val>
                                            <p:strVal val="#ppt_x"/>
                                          </p:val>
                                        </p:tav>
                                      </p:tavLst>
                                    </p:anim>
                                    <p:anim calcmode="lin" valueType="num">
                                      <p:cBhvr>
                                        <p:cTn id="9" dur="1000" fill="hold"/>
                                        <p:tgtEl>
                                          <p:spTgt spid="1843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9460"/>
                                        </p:tgtEl>
                                        <p:attrNameLst>
                                          <p:attrName>style.visibility</p:attrName>
                                        </p:attrNameLst>
                                      </p:cBhvr>
                                      <p:to>
                                        <p:strVal val="visible"/>
                                      </p:to>
                                    </p:set>
                                    <p:animEffect transition="in" filter="fade">
                                      <p:cBhvr>
                                        <p:cTn id="21" dur="1000"/>
                                        <p:tgtEl>
                                          <p:spTgt spid="19460"/>
                                        </p:tgtEl>
                                      </p:cBhvr>
                                    </p:animEffect>
                                    <p:anim calcmode="lin" valueType="num">
                                      <p:cBhvr>
                                        <p:cTn id="22" dur="1000" fill="hold"/>
                                        <p:tgtEl>
                                          <p:spTgt spid="19460"/>
                                        </p:tgtEl>
                                        <p:attrNameLst>
                                          <p:attrName>ppt_x</p:attrName>
                                        </p:attrNameLst>
                                      </p:cBhvr>
                                      <p:tavLst>
                                        <p:tav tm="0">
                                          <p:val>
                                            <p:strVal val="#ppt_x"/>
                                          </p:val>
                                        </p:tav>
                                        <p:tav tm="100000">
                                          <p:val>
                                            <p:strVal val="#ppt_x"/>
                                          </p:val>
                                        </p:tav>
                                      </p:tavLst>
                                    </p:anim>
                                    <p:anim calcmode="lin" valueType="num">
                                      <p:cBhvr>
                                        <p:cTn id="23" dur="1000" fill="hold"/>
                                        <p:tgtEl>
                                          <p:spTgt spid="1946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58914" y="728261"/>
            <a:ext cx="8026173" cy="5401479"/>
          </a:xfrm>
          <a:prstGeom prst="rect">
            <a:avLst/>
          </a:prstGeom>
          <a:noFill/>
        </p:spPr>
        <p:txBody>
          <a:bodyPr wrap="none" lIns="91440" tIns="45720" rIns="91440" bIns="45720">
            <a:spAutoFit/>
          </a:bodyPr>
          <a:lstStyle/>
          <a:p>
            <a:pPr algn="ctr"/>
            <a:r>
              <a:rPr lang="en-US" sz="11500" b="1" cap="none" spc="300" dirty="0" smtClean="0">
                <a:ln w="11430" cmpd="sng">
                  <a:solidFill>
                    <a:schemeClr val="accent1">
                      <a:tint val="10000"/>
                    </a:schemeClr>
                  </a:solidFill>
                  <a:prstDash val="solid"/>
                  <a:miter lim="800000"/>
                </a:ln>
                <a:solidFill>
                  <a:schemeClr val="tx1">
                    <a:lumMod val="75000"/>
                    <a:lumOff val="25000"/>
                  </a:schemeClr>
                </a:solidFill>
                <a:effectLst>
                  <a:glow rad="45500">
                    <a:schemeClr val="accent1">
                      <a:satMod val="220000"/>
                      <a:alpha val="35000"/>
                    </a:schemeClr>
                  </a:glow>
                </a:effectLst>
              </a:rPr>
              <a:t>Famous</a:t>
            </a:r>
          </a:p>
          <a:p>
            <a:pPr algn="ctr"/>
            <a:r>
              <a:rPr lang="en-US" sz="11500" b="1" spc="300" dirty="0" smtClean="0">
                <a:ln w="11430" cmpd="sng">
                  <a:solidFill>
                    <a:schemeClr val="accent1">
                      <a:tint val="10000"/>
                    </a:schemeClr>
                  </a:solidFill>
                  <a:prstDash val="solid"/>
                  <a:miter lim="800000"/>
                </a:ln>
                <a:solidFill>
                  <a:schemeClr val="tx1">
                    <a:lumMod val="75000"/>
                    <a:lumOff val="25000"/>
                  </a:schemeClr>
                </a:solidFill>
                <a:effectLst>
                  <a:glow rad="45500">
                    <a:schemeClr val="accent1">
                      <a:satMod val="220000"/>
                      <a:alpha val="35000"/>
                    </a:schemeClr>
                  </a:glow>
                </a:effectLst>
              </a:rPr>
              <a:t>Examples of</a:t>
            </a:r>
          </a:p>
          <a:p>
            <a:pPr algn="ctr"/>
            <a:r>
              <a:rPr lang="en-US" sz="11500" b="1" cap="none" spc="300" dirty="0" smtClean="0">
                <a:ln w="11430" cmpd="sng">
                  <a:solidFill>
                    <a:schemeClr val="accent1">
                      <a:tint val="10000"/>
                    </a:schemeClr>
                  </a:solidFill>
                  <a:prstDash val="solid"/>
                  <a:miter lim="800000"/>
                </a:ln>
                <a:solidFill>
                  <a:schemeClr val="tx1">
                    <a:lumMod val="75000"/>
                    <a:lumOff val="25000"/>
                  </a:schemeClr>
                </a:solidFill>
                <a:effectLst>
                  <a:glow rad="45500">
                    <a:schemeClr val="accent1">
                      <a:satMod val="220000"/>
                      <a:alpha val="35000"/>
                    </a:schemeClr>
                  </a:glow>
                </a:effectLst>
              </a:rPr>
              <a:t>Due Process</a:t>
            </a:r>
            <a:endParaRPr lang="en-US" sz="11500" b="1" cap="none" spc="300" dirty="0">
              <a:ln w="11430" cmpd="sng">
                <a:solidFill>
                  <a:schemeClr val="accent1">
                    <a:tint val="10000"/>
                  </a:schemeClr>
                </a:solidFill>
                <a:prstDash val="solid"/>
                <a:miter lim="800000"/>
              </a:ln>
              <a:solidFill>
                <a:schemeClr val="tx1">
                  <a:lumMod val="75000"/>
                  <a:lumOff val="25000"/>
                </a:schemeClr>
              </a:solidFill>
              <a:effectLst>
                <a:glow rad="45500">
                  <a:schemeClr val="accent1">
                    <a:satMod val="220000"/>
                    <a:alpha val="35000"/>
                  </a:schemeClr>
                </a:glow>
              </a:effectLst>
            </a:endParaRPr>
          </a:p>
        </p:txBody>
      </p:sp>
    </p:spTree>
    <p:extLst>
      <p:ext uri="{BB962C8B-B14F-4D97-AF65-F5344CB8AC3E}">
        <p14:creationId xmlns:p14="http://schemas.microsoft.com/office/powerpoint/2010/main" val="1735277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20000"/>
          </a:bodyPr>
          <a:lstStyle/>
          <a:p>
            <a:pPr marL="0" indent="0">
              <a:buNone/>
            </a:pPr>
            <a:r>
              <a:rPr lang="en-US" sz="4000" b="1" i="1" u="sng" dirty="0" smtClean="0"/>
              <a:t>Gideon</a:t>
            </a:r>
            <a:r>
              <a:rPr lang="en-US" sz="4000" u="sng" dirty="0" smtClean="0"/>
              <a:t> </a:t>
            </a:r>
            <a:r>
              <a:rPr lang="en-US" sz="4000" b="1" u="sng" dirty="0"/>
              <a:t>v.</a:t>
            </a:r>
            <a:r>
              <a:rPr lang="en-US" sz="4000" u="sng" dirty="0"/>
              <a:t> </a:t>
            </a:r>
            <a:r>
              <a:rPr lang="en-US" sz="4000" b="1" i="1" u="sng" dirty="0"/>
              <a:t>Wainwright</a:t>
            </a:r>
            <a:r>
              <a:rPr lang="en-US" sz="4000" dirty="0"/>
              <a:t> </a:t>
            </a:r>
            <a:endParaRPr lang="en-US" sz="4000" dirty="0" smtClean="0"/>
          </a:p>
          <a:p>
            <a:pPr marL="0" indent="0">
              <a:buNone/>
            </a:pPr>
            <a:endParaRPr lang="en-US" sz="1100" dirty="0" smtClean="0"/>
          </a:p>
          <a:p>
            <a:pPr marL="0" indent="0">
              <a:buNone/>
            </a:pPr>
            <a:r>
              <a:rPr lang="en-US" dirty="0"/>
              <a:t>Between midnight and 8:00 a.m. on June 3, 1961, a burglary occurred at the Bay Harbor Pool Room in Panama City, Florida. Someone broke a door, smashed the cigarette machine and a record player, and stole money from a register. </a:t>
            </a:r>
            <a:endParaRPr lang="en-US" dirty="0" smtClean="0"/>
          </a:p>
          <a:p>
            <a:pPr marL="0" indent="0">
              <a:buNone/>
            </a:pPr>
            <a:endParaRPr lang="en-US" sz="1100" dirty="0"/>
          </a:p>
          <a:p>
            <a:pPr marL="0" indent="0">
              <a:buNone/>
            </a:pPr>
            <a:r>
              <a:rPr lang="en-US" dirty="0" smtClean="0"/>
              <a:t>Later </a:t>
            </a:r>
            <a:r>
              <a:rPr lang="en-US" dirty="0"/>
              <a:t>that day, a witness reported that he had seen </a:t>
            </a:r>
            <a:r>
              <a:rPr lang="en-US" i="1" dirty="0"/>
              <a:t>Clarence Earl Gideon </a:t>
            </a:r>
            <a:r>
              <a:rPr lang="en-US" dirty="0"/>
              <a:t>in the poolroom at around 5:30 that morning leaving with a wine bottle and money in his pockets. </a:t>
            </a:r>
            <a:endParaRPr lang="en-US" dirty="0" smtClean="0"/>
          </a:p>
          <a:p>
            <a:pPr marL="0" indent="0">
              <a:buNone/>
            </a:pPr>
            <a:endParaRPr lang="en-US" sz="1200" dirty="0" smtClean="0"/>
          </a:p>
          <a:p>
            <a:pPr marL="0" indent="0">
              <a:buNone/>
            </a:pPr>
            <a:r>
              <a:rPr lang="en-US" dirty="0" smtClean="0"/>
              <a:t>Based </a:t>
            </a:r>
            <a:r>
              <a:rPr lang="en-US" dirty="0"/>
              <a:t>on this accusation alone, the police arrested him and charged him with breaking and entering with intent to commit petty larceny.</a:t>
            </a:r>
          </a:p>
          <a:p>
            <a:pPr lvl="1"/>
            <a:endParaRPr lang="en-US" sz="3600" dirty="0"/>
          </a:p>
        </p:txBody>
      </p:sp>
      <p:pic>
        <p:nvPicPr>
          <p:cNvPr id="3074" name="Picture 2" descr="http://www.pbs.org/wnet/supremecourt/rights/images/gide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2901175"/>
            <a:ext cx="3095625" cy="3699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2192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074"/>
                                        </p:tgtEl>
                                        <p:attrNameLst>
                                          <p:attrName>style.visibility</p:attrName>
                                        </p:attrNameLst>
                                      </p:cBhvr>
                                      <p:to>
                                        <p:strVal val="visible"/>
                                      </p:to>
                                    </p:set>
                                    <p:animEffect transition="in" filter="fade">
                                      <p:cBhvr>
                                        <p:cTn id="28" dur="1000"/>
                                        <p:tgtEl>
                                          <p:spTgt spid="3074"/>
                                        </p:tgtEl>
                                      </p:cBhvr>
                                    </p:animEffect>
                                    <p:anim calcmode="lin" valueType="num">
                                      <p:cBhvr>
                                        <p:cTn id="29" dur="1000" fill="hold"/>
                                        <p:tgtEl>
                                          <p:spTgt spid="3074"/>
                                        </p:tgtEl>
                                        <p:attrNameLst>
                                          <p:attrName>ppt_x</p:attrName>
                                        </p:attrNameLst>
                                      </p:cBhvr>
                                      <p:tavLst>
                                        <p:tav tm="0">
                                          <p:val>
                                            <p:strVal val="#ppt_x"/>
                                          </p:val>
                                        </p:tav>
                                        <p:tav tm="100000">
                                          <p:val>
                                            <p:strVal val="#ppt_x"/>
                                          </p:val>
                                        </p:tav>
                                      </p:tavLst>
                                    </p:anim>
                                    <p:anim calcmode="lin" valueType="num">
                                      <p:cBhvr>
                                        <p:cTn id="30"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marL="0" indent="0">
              <a:buNone/>
            </a:pPr>
            <a:r>
              <a:rPr lang="en-US" sz="4000" b="1" i="1" u="sng" dirty="0" smtClean="0"/>
              <a:t>Gideon</a:t>
            </a:r>
            <a:r>
              <a:rPr lang="en-US" sz="4000" u="sng" dirty="0" smtClean="0"/>
              <a:t> </a:t>
            </a:r>
            <a:r>
              <a:rPr lang="en-US" sz="4000" b="1" u="sng" dirty="0"/>
              <a:t>v.</a:t>
            </a:r>
            <a:r>
              <a:rPr lang="en-US" sz="4000" u="sng" dirty="0"/>
              <a:t> </a:t>
            </a:r>
            <a:r>
              <a:rPr lang="en-US" sz="4000" b="1" i="1" u="sng" dirty="0"/>
              <a:t>Wainwright</a:t>
            </a:r>
            <a:r>
              <a:rPr lang="en-US" sz="4000" dirty="0"/>
              <a:t> </a:t>
            </a:r>
            <a:endParaRPr lang="en-US" sz="4000" dirty="0" smtClean="0"/>
          </a:p>
          <a:p>
            <a:pPr marL="0" indent="0">
              <a:buNone/>
            </a:pPr>
            <a:r>
              <a:rPr lang="en-US" dirty="0" smtClean="0"/>
              <a:t>Gideon </a:t>
            </a:r>
            <a:r>
              <a:rPr lang="en-US" dirty="0"/>
              <a:t>appeared in court and was too poor to afford counsel, whereupon the following conversation took place</a:t>
            </a:r>
            <a:r>
              <a:rPr lang="en-US" dirty="0" smtClean="0"/>
              <a:t>:</a:t>
            </a:r>
          </a:p>
          <a:p>
            <a:pPr marL="0" indent="0">
              <a:buNone/>
            </a:pPr>
            <a:endParaRPr lang="en-US" sz="1200" dirty="0"/>
          </a:p>
          <a:p>
            <a:pPr marL="0" indent="0">
              <a:buNone/>
            </a:pPr>
            <a:r>
              <a:rPr lang="en-US" b="1" dirty="0"/>
              <a:t>The COURT:</a:t>
            </a:r>
            <a:r>
              <a:rPr lang="en-US" dirty="0"/>
              <a:t> Mr. Gideon, I am sorry, but I cannot appoint Counsel to represent you in this case. Under the laws of the State of Florida, the only time the Court can appoint Counsel to represent a Defendant is when that person is charged with a capital offense. I am sorry, but I will have to deny your request to appoint Counsel to defend you in this case</a:t>
            </a:r>
            <a:r>
              <a:rPr lang="en-US" dirty="0" smtClean="0"/>
              <a:t>.</a:t>
            </a:r>
          </a:p>
          <a:p>
            <a:pPr marL="0" indent="0">
              <a:buNone/>
            </a:pPr>
            <a:r>
              <a:rPr lang="en-US" dirty="0"/>
              <a:t/>
            </a:r>
            <a:br>
              <a:rPr lang="en-US" dirty="0"/>
            </a:br>
            <a:r>
              <a:rPr lang="en-US" b="1" dirty="0"/>
              <a:t>GIDEON:</a:t>
            </a:r>
            <a:r>
              <a:rPr lang="en-US" dirty="0"/>
              <a:t> The United States Supreme Court says I am entitled to be represented by Counsel.</a:t>
            </a:r>
          </a:p>
          <a:p>
            <a:pPr marL="0" indent="0">
              <a:buNone/>
            </a:pPr>
            <a:endParaRPr lang="en-US" dirty="0" smtClean="0"/>
          </a:p>
          <a:p>
            <a:pPr lvl="1"/>
            <a:endParaRPr lang="en-US" sz="3600" dirty="0"/>
          </a:p>
        </p:txBody>
      </p:sp>
      <p:pic>
        <p:nvPicPr>
          <p:cNvPr id="4098" name="Picture 2" descr="http://redgage-photos.s3.amazonaws.com/ladyluck7711/fiver-confused-graphic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3802" y="2041656"/>
            <a:ext cx="3486150" cy="341670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267200" y="5458361"/>
            <a:ext cx="4822896" cy="1323439"/>
          </a:xfrm>
          <a:prstGeom prst="rect">
            <a:avLst/>
          </a:prstGeom>
          <a:solidFill>
            <a:srgbClr val="FFFF00"/>
          </a:solidFill>
        </p:spPr>
        <p:txBody>
          <a:bodyPr wrap="square" rtlCol="0">
            <a:spAutoFit/>
          </a:bodyPr>
          <a:lstStyle/>
          <a:p>
            <a:pPr algn="ctr"/>
            <a:r>
              <a:rPr lang="en-US" sz="4000" b="1" dirty="0" smtClean="0"/>
              <a:t>Is the state treating </a:t>
            </a:r>
            <a:r>
              <a:rPr lang="en-US" sz="4000" b="1" dirty="0"/>
              <a:t>G</a:t>
            </a:r>
            <a:r>
              <a:rPr lang="en-US" sz="4000" b="1" dirty="0" smtClean="0"/>
              <a:t>ideon fairly?</a:t>
            </a:r>
            <a:endParaRPr lang="en-US" sz="4000" b="1" dirty="0"/>
          </a:p>
        </p:txBody>
      </p:sp>
    </p:spTree>
    <p:extLst>
      <p:ext uri="{BB962C8B-B14F-4D97-AF65-F5344CB8AC3E}">
        <p14:creationId xmlns:p14="http://schemas.microsoft.com/office/powerpoint/2010/main" val="169465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 calcmode="lin" valueType="num">
                                      <p:cBhvr additive="base">
                                        <p:cTn id="28" dur="500" fill="hold"/>
                                        <p:tgtEl>
                                          <p:spTgt spid="2"/>
                                        </p:tgtEl>
                                        <p:attrNameLst>
                                          <p:attrName>ppt_x</p:attrName>
                                        </p:attrNameLst>
                                      </p:cBhvr>
                                      <p:tavLst>
                                        <p:tav tm="0">
                                          <p:val>
                                            <p:strVal val="#ppt_x"/>
                                          </p:val>
                                        </p:tav>
                                        <p:tav tm="100000">
                                          <p:val>
                                            <p:strVal val="#ppt_x"/>
                                          </p:val>
                                        </p:tav>
                                      </p:tavLst>
                                    </p:anim>
                                    <p:anim calcmode="lin" valueType="num">
                                      <p:cBhvr additive="base">
                                        <p:cTn id="29" dur="500" fill="hold"/>
                                        <p:tgtEl>
                                          <p:spTgt spid="2"/>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4098"/>
                                        </p:tgtEl>
                                        <p:attrNameLst>
                                          <p:attrName>style.visibility</p:attrName>
                                        </p:attrNameLst>
                                      </p:cBhvr>
                                      <p:to>
                                        <p:strVal val="visible"/>
                                      </p:to>
                                    </p:set>
                                    <p:anim calcmode="lin" valueType="num">
                                      <p:cBhvr additive="base">
                                        <p:cTn id="32" dur="500" fill="hold"/>
                                        <p:tgtEl>
                                          <p:spTgt spid="4098"/>
                                        </p:tgtEl>
                                        <p:attrNameLst>
                                          <p:attrName>ppt_x</p:attrName>
                                        </p:attrNameLst>
                                      </p:cBhvr>
                                      <p:tavLst>
                                        <p:tav tm="0">
                                          <p:val>
                                            <p:strVal val="#ppt_x"/>
                                          </p:val>
                                        </p:tav>
                                        <p:tav tm="100000">
                                          <p:val>
                                            <p:strVal val="#ppt_x"/>
                                          </p:val>
                                        </p:tav>
                                      </p:tavLst>
                                    </p:anim>
                                    <p:anim calcmode="lin" valueType="num">
                                      <p:cBhvr additive="base">
                                        <p:cTn id="33"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172200"/>
          </a:xfrm>
        </p:spPr>
        <p:txBody>
          <a:bodyPr>
            <a:normAutofit fontScale="85000" lnSpcReduction="20000"/>
          </a:bodyPr>
          <a:lstStyle/>
          <a:p>
            <a:pPr marL="0" indent="0">
              <a:buNone/>
            </a:pPr>
            <a:r>
              <a:rPr lang="en-US" sz="4000" b="1" i="1" u="sng" dirty="0" smtClean="0"/>
              <a:t>Gideon</a:t>
            </a:r>
            <a:r>
              <a:rPr lang="en-US" sz="4000" u="sng" dirty="0" smtClean="0"/>
              <a:t> </a:t>
            </a:r>
            <a:r>
              <a:rPr lang="en-US" sz="4000" b="1" u="sng" dirty="0"/>
              <a:t>v.</a:t>
            </a:r>
            <a:r>
              <a:rPr lang="en-US" sz="4000" u="sng" dirty="0"/>
              <a:t> </a:t>
            </a:r>
            <a:r>
              <a:rPr lang="en-US" sz="4000" b="1" i="1" u="sng" dirty="0"/>
              <a:t>Wainwright</a:t>
            </a:r>
            <a:r>
              <a:rPr lang="en-US" sz="4000" dirty="0"/>
              <a:t> </a:t>
            </a:r>
            <a:endParaRPr lang="en-US" sz="4000" dirty="0" smtClean="0"/>
          </a:p>
          <a:p>
            <a:pPr marL="0" indent="0">
              <a:buNone/>
            </a:pPr>
            <a:endParaRPr lang="en-US" sz="1050" dirty="0" smtClean="0"/>
          </a:p>
          <a:p>
            <a:pPr marL="0" indent="0">
              <a:buNone/>
            </a:pPr>
            <a:r>
              <a:rPr lang="en-US" dirty="0" smtClean="0"/>
              <a:t>Gideon </a:t>
            </a:r>
            <a:r>
              <a:rPr lang="en-US" dirty="0"/>
              <a:t>was forced, therefore, to act as his own counsel and conduct a defense of himself in court, emphasizing his innocence in the case. Nevertheless, the jury returned a guilty verdict, sentencing him to serve five years in the state prison</a:t>
            </a:r>
            <a:r>
              <a:rPr lang="en-US" dirty="0" smtClean="0"/>
              <a:t>.</a:t>
            </a:r>
          </a:p>
          <a:p>
            <a:pPr marL="0" indent="0">
              <a:buNone/>
            </a:pPr>
            <a:endParaRPr lang="en-US" sz="1400" dirty="0"/>
          </a:p>
          <a:p>
            <a:pPr marL="0" indent="0">
              <a:buNone/>
            </a:pPr>
            <a:r>
              <a:rPr lang="en-US" dirty="0"/>
              <a:t>From his prison cell at Florida State Prison, making use of the prison library and writing in pencil on prison stationery, Gideon appealed to the Supreme Court in a suit against the Secretary to the Florida Department of Corrections, </a:t>
            </a:r>
            <a:r>
              <a:rPr lang="en-US" dirty="0" err="1"/>
              <a:t>H.G</a:t>
            </a:r>
            <a:r>
              <a:rPr lang="en-US" dirty="0"/>
              <a:t>. Cochran (who later retired and was replaced with Louie L. Wainwright). </a:t>
            </a:r>
            <a:r>
              <a:rPr lang="en-US" b="1" dirty="0"/>
              <a:t>He argued that he had been denied counsel and, therefore, his Sixth Amendment rights, as applied to the states by the Fourteenth Amendment, had been violated.</a:t>
            </a:r>
          </a:p>
          <a:p>
            <a:pPr lvl="1"/>
            <a:endParaRPr lang="en-US" sz="3600" dirty="0"/>
          </a:p>
        </p:txBody>
      </p:sp>
      <p:sp>
        <p:nvSpPr>
          <p:cNvPr id="2" name="TextBox 1"/>
          <p:cNvSpPr txBox="1"/>
          <p:nvPr/>
        </p:nvSpPr>
        <p:spPr>
          <a:xfrm>
            <a:off x="2286000" y="2819400"/>
            <a:ext cx="6447896" cy="1015663"/>
          </a:xfrm>
          <a:prstGeom prst="rect">
            <a:avLst/>
          </a:prstGeom>
          <a:solidFill>
            <a:srgbClr val="FFFF00"/>
          </a:solidFill>
        </p:spPr>
        <p:txBody>
          <a:bodyPr wrap="square" rtlCol="0">
            <a:spAutoFit/>
          </a:bodyPr>
          <a:lstStyle/>
          <a:p>
            <a:pPr algn="ctr"/>
            <a:r>
              <a:rPr lang="en-US" sz="2400" dirty="0"/>
              <a:t>nor shall any </a:t>
            </a:r>
            <a:r>
              <a:rPr lang="en-US" sz="2800" b="1" dirty="0"/>
              <a:t>State</a:t>
            </a:r>
            <a:r>
              <a:rPr lang="en-US" sz="2400" dirty="0"/>
              <a:t> deprive any person of </a:t>
            </a:r>
            <a:r>
              <a:rPr lang="en-US" sz="2400" i="1" dirty="0"/>
              <a:t>life</a:t>
            </a:r>
            <a:r>
              <a:rPr lang="en-US" sz="2400" dirty="0"/>
              <a:t>, </a:t>
            </a:r>
            <a:r>
              <a:rPr lang="en-US" sz="3200" b="1" i="1" dirty="0"/>
              <a:t>liberty</a:t>
            </a:r>
            <a:r>
              <a:rPr lang="en-US" sz="2400" dirty="0"/>
              <a:t>, or </a:t>
            </a:r>
            <a:r>
              <a:rPr lang="en-US" sz="2400" i="1" dirty="0"/>
              <a:t>property</a:t>
            </a:r>
            <a:r>
              <a:rPr lang="en-US" sz="2400" dirty="0"/>
              <a:t>, without </a:t>
            </a:r>
            <a:r>
              <a:rPr lang="en-US" sz="2400" b="1" dirty="0"/>
              <a:t>due process </a:t>
            </a:r>
            <a:r>
              <a:rPr lang="en-US" sz="2400" dirty="0"/>
              <a:t>of </a:t>
            </a:r>
            <a:r>
              <a:rPr lang="en-US" sz="2400" dirty="0" smtClean="0"/>
              <a:t>law</a:t>
            </a:r>
            <a:endParaRPr lang="en-US" sz="2400" dirty="0"/>
          </a:p>
        </p:txBody>
      </p:sp>
      <p:sp>
        <p:nvSpPr>
          <p:cNvPr id="4" name="TextBox 3"/>
          <p:cNvSpPr txBox="1"/>
          <p:nvPr/>
        </p:nvSpPr>
        <p:spPr>
          <a:xfrm>
            <a:off x="152399" y="4153589"/>
            <a:ext cx="6625083" cy="646331"/>
          </a:xfrm>
          <a:prstGeom prst="rect">
            <a:avLst/>
          </a:prstGeom>
          <a:solidFill>
            <a:srgbClr val="FFFF00"/>
          </a:solidFill>
          <a:ln w="28575">
            <a:solidFill>
              <a:srgbClr val="0000FF"/>
            </a:solidFill>
          </a:ln>
        </p:spPr>
        <p:txBody>
          <a:bodyPr wrap="none" rtlCol="0">
            <a:spAutoFit/>
          </a:bodyPr>
          <a:lstStyle/>
          <a:p>
            <a:r>
              <a:rPr lang="en-US" sz="3600" b="1" dirty="0" smtClean="0"/>
              <a:t>6</a:t>
            </a:r>
            <a:r>
              <a:rPr lang="en-US" sz="3600" b="1" baseline="30000" dirty="0" smtClean="0"/>
              <a:t>th</a:t>
            </a:r>
            <a:r>
              <a:rPr lang="en-US" sz="3600" b="1" dirty="0" smtClean="0"/>
              <a:t> </a:t>
            </a:r>
            <a:r>
              <a:rPr lang="en-US" sz="2800" dirty="0" smtClean="0"/>
              <a:t>amendment Liberty = right to a lawyer</a:t>
            </a:r>
            <a:endParaRPr lang="en-US" sz="2800" dirty="0"/>
          </a:p>
        </p:txBody>
      </p:sp>
    </p:spTree>
    <p:extLst>
      <p:ext uri="{BB962C8B-B14F-4D97-AF65-F5344CB8AC3E}">
        <p14:creationId xmlns:p14="http://schemas.microsoft.com/office/powerpoint/2010/main" val="998095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534400" cy="6324600"/>
          </a:xfrm>
        </p:spPr>
        <p:txBody>
          <a:bodyPr>
            <a:normAutofit fontScale="62500" lnSpcReduction="20000"/>
          </a:bodyPr>
          <a:lstStyle/>
          <a:p>
            <a:pPr marL="0" indent="0">
              <a:buNone/>
            </a:pPr>
            <a:r>
              <a:rPr lang="en-US" sz="4000" b="1" i="1" u="sng" dirty="0" smtClean="0"/>
              <a:t>Miranda</a:t>
            </a:r>
            <a:r>
              <a:rPr lang="en-US" sz="4000" u="sng" dirty="0" smtClean="0"/>
              <a:t> </a:t>
            </a:r>
            <a:r>
              <a:rPr lang="en-US" sz="4000" b="1" u="sng" dirty="0"/>
              <a:t>v.</a:t>
            </a:r>
            <a:r>
              <a:rPr lang="en-US" sz="4000" u="sng" dirty="0"/>
              <a:t> </a:t>
            </a:r>
            <a:r>
              <a:rPr lang="en-US" sz="4000" b="1" i="1" u="sng" dirty="0" smtClean="0"/>
              <a:t>Arizona</a:t>
            </a:r>
          </a:p>
          <a:p>
            <a:pPr marL="0" indent="0">
              <a:buNone/>
            </a:pPr>
            <a:r>
              <a:rPr lang="en-US" sz="4500" dirty="0"/>
              <a:t>At the center of the case was Ernesto Miranda, who had confessed to a crime during police questioning without knowing he had a right to have an attorney present. </a:t>
            </a:r>
            <a:endParaRPr lang="en-US" sz="4500" dirty="0" smtClean="0"/>
          </a:p>
          <a:p>
            <a:pPr marL="0" indent="0">
              <a:buNone/>
            </a:pPr>
            <a:endParaRPr lang="en-US" sz="1900" dirty="0" smtClean="0"/>
          </a:p>
          <a:p>
            <a:pPr marL="0" indent="0">
              <a:buNone/>
            </a:pPr>
            <a:r>
              <a:rPr lang="en-US" sz="5100" i="1" dirty="0" smtClean="0"/>
              <a:t>Based </a:t>
            </a:r>
            <a:r>
              <a:rPr lang="en-US" sz="5100" i="1" dirty="0"/>
              <a:t>on his confession</a:t>
            </a:r>
            <a:r>
              <a:rPr lang="en-US" sz="4500" dirty="0"/>
              <a:t>, Miranda was convicted. The Supreme Court overturned the conviction, ruling that criminal suspects must be warned of their rights before they are questioned by police. </a:t>
            </a:r>
            <a:endParaRPr lang="en-US" sz="4500" dirty="0" smtClean="0"/>
          </a:p>
          <a:p>
            <a:pPr marL="0" indent="0">
              <a:buNone/>
            </a:pPr>
            <a:endParaRPr lang="en-US" sz="1900" dirty="0"/>
          </a:p>
          <a:p>
            <a:pPr marL="0" indent="0">
              <a:buNone/>
            </a:pPr>
            <a:r>
              <a:rPr lang="en-US" sz="4500" dirty="0" smtClean="0"/>
              <a:t>These </a:t>
            </a:r>
            <a:r>
              <a:rPr lang="en-US" sz="4500" dirty="0"/>
              <a:t>rights are: the </a:t>
            </a:r>
            <a:r>
              <a:rPr lang="en-US" sz="5100" b="1" dirty="0"/>
              <a:t>right to remain silent</a:t>
            </a:r>
            <a:r>
              <a:rPr lang="en-US" sz="4500" dirty="0"/>
              <a:t>, to have an attorney present, and, if the suspect cannot afford an attorney, to have one appointed by the state. The police must also warn suspects that any statements they make can be used against them in court. </a:t>
            </a:r>
            <a:endParaRPr lang="en-US" sz="4500" dirty="0" smtClean="0"/>
          </a:p>
          <a:p>
            <a:pPr marL="0" indent="0">
              <a:buNone/>
            </a:pPr>
            <a:endParaRPr lang="en-US" sz="1900" dirty="0"/>
          </a:p>
          <a:p>
            <a:pPr marL="0" indent="0">
              <a:buNone/>
            </a:pPr>
            <a:r>
              <a:rPr lang="en-US" sz="4500" b="1" dirty="0" smtClean="0"/>
              <a:t>Miranda </a:t>
            </a:r>
            <a:r>
              <a:rPr lang="en-US" sz="4500" b="1" dirty="0"/>
              <a:t>was retried without the confession and convicted</a:t>
            </a:r>
            <a:r>
              <a:rPr lang="en-US" sz="4000" b="1" dirty="0"/>
              <a:t>.</a:t>
            </a:r>
          </a:p>
        </p:txBody>
      </p:sp>
      <p:sp>
        <p:nvSpPr>
          <p:cNvPr id="4" name="TextBox 3"/>
          <p:cNvSpPr txBox="1"/>
          <p:nvPr/>
        </p:nvSpPr>
        <p:spPr>
          <a:xfrm>
            <a:off x="762000" y="1999565"/>
            <a:ext cx="6386235" cy="646331"/>
          </a:xfrm>
          <a:prstGeom prst="rect">
            <a:avLst/>
          </a:prstGeom>
          <a:solidFill>
            <a:srgbClr val="FFFF00"/>
          </a:solidFill>
          <a:ln w="28575">
            <a:solidFill>
              <a:srgbClr val="0000FF"/>
            </a:solidFill>
          </a:ln>
        </p:spPr>
        <p:txBody>
          <a:bodyPr wrap="none" rtlCol="0">
            <a:spAutoFit/>
          </a:bodyPr>
          <a:lstStyle/>
          <a:p>
            <a:r>
              <a:rPr lang="en-US" sz="3600" b="1" dirty="0"/>
              <a:t>6</a:t>
            </a:r>
            <a:r>
              <a:rPr lang="en-US" sz="3600" b="1" baseline="30000" dirty="0" smtClean="0"/>
              <a:t>th</a:t>
            </a:r>
            <a:r>
              <a:rPr lang="en-US" sz="3600" b="1" dirty="0" smtClean="0"/>
              <a:t> </a:t>
            </a:r>
            <a:r>
              <a:rPr lang="en-US" sz="2800" dirty="0" smtClean="0"/>
              <a:t>amendment Liberty = right to a lawyer</a:t>
            </a:r>
            <a:endParaRPr lang="en-US" sz="2800" dirty="0"/>
          </a:p>
        </p:txBody>
      </p:sp>
    </p:spTree>
    <p:extLst>
      <p:ext uri="{BB962C8B-B14F-4D97-AF65-F5344CB8AC3E}">
        <p14:creationId xmlns:p14="http://schemas.microsoft.com/office/powerpoint/2010/main" val="73083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ppt_x"/>
                                          </p:val>
                                        </p:tav>
                                        <p:tav tm="100000">
                                          <p:val>
                                            <p:strVal val="#ppt_x"/>
                                          </p:val>
                                        </p:tav>
                                      </p:tavLst>
                                    </p:anim>
                                    <p:anim calcmode="lin" valueType="num">
                                      <p:cBhvr additive="base">
                                        <p:cTn id="2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4000" b="1" u="sng" dirty="0" smtClean="0"/>
              <a:t>Remember:</a:t>
            </a:r>
          </a:p>
          <a:p>
            <a:pPr lvl="1"/>
            <a:r>
              <a:rPr lang="en-US" sz="3600" dirty="0" smtClean="0"/>
              <a:t>Government can take your rights away</a:t>
            </a:r>
          </a:p>
          <a:p>
            <a:pPr lvl="2"/>
            <a:r>
              <a:rPr lang="en-US" sz="3200" b="1" u="sng" dirty="0" smtClean="0"/>
              <a:t>But</a:t>
            </a:r>
            <a:r>
              <a:rPr lang="en-US" sz="3200" dirty="0" smtClean="0"/>
              <a:t> it has to do so fairly (fair trial)</a:t>
            </a:r>
          </a:p>
          <a:p>
            <a:pPr lvl="2"/>
            <a:endParaRPr lang="en-US" sz="1000" dirty="0" smtClean="0"/>
          </a:p>
          <a:p>
            <a:pPr lvl="2"/>
            <a:endParaRPr lang="en-US" sz="3200" dirty="0" smtClean="0"/>
          </a:p>
        </p:txBody>
      </p:sp>
      <p:pic>
        <p:nvPicPr>
          <p:cNvPr id="2050" name="Picture 2" descr="http://www.lifeway.com/lwc/files/lwcF_CRD_mus_clipart_ISBN1415833354_Simon_Says_trial_characters_JP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5400" y="3465597"/>
            <a:ext cx="3722687" cy="309712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84987" y="3890665"/>
            <a:ext cx="5020413" cy="1107996"/>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66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Due Process</a:t>
            </a:r>
            <a:endParaRPr lang="en-US" sz="66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4040983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4000" b="1" u="sng" dirty="0" smtClean="0"/>
              <a:t>Remember:</a:t>
            </a:r>
            <a:endParaRPr lang="en-US" sz="1000" dirty="0" smtClean="0"/>
          </a:p>
          <a:p>
            <a:pPr lvl="1"/>
            <a:r>
              <a:rPr lang="en-US" sz="3600" dirty="0" smtClean="0"/>
              <a:t>Government cannot make unfair laws</a:t>
            </a:r>
          </a:p>
          <a:p>
            <a:pPr lvl="2"/>
            <a:r>
              <a:rPr lang="en-US" sz="3200" dirty="0" smtClean="0"/>
              <a:t>Laws that discriminate based on:</a:t>
            </a:r>
          </a:p>
          <a:p>
            <a:pPr lvl="3"/>
            <a:r>
              <a:rPr lang="en-US" sz="3200" dirty="0" smtClean="0"/>
              <a:t>Skin Color</a:t>
            </a:r>
          </a:p>
          <a:p>
            <a:pPr lvl="3"/>
            <a:r>
              <a:rPr lang="en-US" sz="3200" dirty="0" smtClean="0"/>
              <a:t>Gender</a:t>
            </a:r>
          </a:p>
          <a:p>
            <a:pPr lvl="3"/>
            <a:r>
              <a:rPr lang="en-US" sz="3200" dirty="0" smtClean="0"/>
              <a:t>Age</a:t>
            </a:r>
          </a:p>
          <a:p>
            <a:pPr lvl="3"/>
            <a:endParaRPr lang="en-US" sz="2800" dirty="0" smtClean="0"/>
          </a:p>
          <a:p>
            <a:pPr lvl="3"/>
            <a:endParaRPr lang="en-US" sz="2800" dirty="0" smtClean="0"/>
          </a:p>
          <a:p>
            <a:pPr lvl="2"/>
            <a:endParaRPr lang="en-US" sz="3200" dirty="0"/>
          </a:p>
        </p:txBody>
      </p:sp>
      <p:sp>
        <p:nvSpPr>
          <p:cNvPr id="5" name="Rectangle 4"/>
          <p:cNvSpPr/>
          <p:nvPr/>
        </p:nvSpPr>
        <p:spPr>
          <a:xfrm>
            <a:off x="84987" y="5140404"/>
            <a:ext cx="5020413" cy="1107996"/>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66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Due Process</a:t>
            </a:r>
            <a:endParaRPr lang="en-US" sz="66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extLst>
      <p:ext uri="{BB962C8B-B14F-4D97-AF65-F5344CB8AC3E}">
        <p14:creationId xmlns:p14="http://schemas.microsoft.com/office/powerpoint/2010/main" val="3581014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Bill of Rights </a:t>
            </a:r>
            <a:r>
              <a:rPr lang="en-US" sz="3600" dirty="0" smtClean="0"/>
              <a:t>(1</a:t>
            </a:r>
            <a:r>
              <a:rPr lang="en-US" sz="3600" baseline="30000" dirty="0" smtClean="0"/>
              <a:t>st</a:t>
            </a:r>
            <a:r>
              <a:rPr lang="en-US" sz="3600" dirty="0" smtClean="0"/>
              <a:t> 10 amendments)</a:t>
            </a:r>
            <a:endParaRPr lang="en-US" dirty="0"/>
          </a:p>
        </p:txBody>
      </p:sp>
      <p:sp>
        <p:nvSpPr>
          <p:cNvPr id="4" name="Content Placeholder 3"/>
          <p:cNvSpPr>
            <a:spLocks noGrp="1"/>
          </p:cNvSpPr>
          <p:nvPr>
            <p:ph sz="half" idx="1"/>
          </p:nvPr>
        </p:nvSpPr>
        <p:spPr>
          <a:xfrm>
            <a:off x="457200" y="1600200"/>
            <a:ext cx="4038600" cy="5029200"/>
          </a:xfrm>
        </p:spPr>
        <p:txBody>
          <a:bodyPr>
            <a:normAutofit lnSpcReduction="10000"/>
          </a:bodyPr>
          <a:lstStyle/>
          <a:p>
            <a:r>
              <a:rPr lang="en-US" dirty="0" smtClean="0"/>
              <a:t>1</a:t>
            </a:r>
            <a:r>
              <a:rPr lang="en-US" baseline="30000" dirty="0" smtClean="0"/>
              <a:t>st</a:t>
            </a:r>
            <a:r>
              <a:rPr lang="en-US" dirty="0" smtClean="0"/>
              <a:t>: </a:t>
            </a:r>
          </a:p>
          <a:p>
            <a:pPr lvl="1"/>
            <a:r>
              <a:rPr lang="en-US" dirty="0" smtClean="0"/>
              <a:t>Religion</a:t>
            </a:r>
          </a:p>
          <a:p>
            <a:pPr lvl="1"/>
            <a:r>
              <a:rPr lang="en-US" dirty="0" smtClean="0"/>
              <a:t>Assembly</a:t>
            </a:r>
          </a:p>
          <a:p>
            <a:pPr lvl="1"/>
            <a:r>
              <a:rPr lang="en-US" dirty="0" smtClean="0"/>
              <a:t>Press</a:t>
            </a:r>
          </a:p>
          <a:p>
            <a:pPr lvl="1"/>
            <a:r>
              <a:rPr lang="en-US" dirty="0" smtClean="0"/>
              <a:t>Petition</a:t>
            </a:r>
          </a:p>
          <a:p>
            <a:pPr lvl="1"/>
            <a:r>
              <a:rPr lang="en-US" dirty="0" smtClean="0"/>
              <a:t>Speech</a:t>
            </a:r>
          </a:p>
          <a:p>
            <a:pPr lvl="1"/>
            <a:endParaRPr lang="en-US" sz="1900" dirty="0" smtClean="0"/>
          </a:p>
          <a:p>
            <a:r>
              <a:rPr lang="en-US" dirty="0" smtClean="0"/>
              <a:t>2</a:t>
            </a:r>
            <a:r>
              <a:rPr lang="en-US" baseline="30000" dirty="0" smtClean="0"/>
              <a:t>nd: </a:t>
            </a:r>
            <a:r>
              <a:rPr lang="en-US" dirty="0" smtClean="0"/>
              <a:t>Bear arms</a:t>
            </a:r>
          </a:p>
          <a:p>
            <a:endParaRPr lang="en-US" sz="1700" dirty="0" smtClean="0"/>
          </a:p>
          <a:p>
            <a:r>
              <a:rPr lang="en-US" dirty="0" smtClean="0"/>
              <a:t>3</a:t>
            </a:r>
            <a:r>
              <a:rPr lang="en-US" baseline="30000" dirty="0" smtClean="0"/>
              <a:t>rd</a:t>
            </a:r>
            <a:r>
              <a:rPr lang="en-US" dirty="0" smtClean="0"/>
              <a:t>: no soldier in homes</a:t>
            </a:r>
          </a:p>
          <a:p>
            <a:endParaRPr lang="en-US" sz="1900" dirty="0" smtClean="0"/>
          </a:p>
          <a:p>
            <a:r>
              <a:rPr lang="en-US" dirty="0" smtClean="0"/>
              <a:t>4</a:t>
            </a:r>
            <a:r>
              <a:rPr lang="en-US" baseline="30000" dirty="0" smtClean="0"/>
              <a:t>th</a:t>
            </a:r>
            <a:r>
              <a:rPr lang="en-US" dirty="0" smtClean="0"/>
              <a:t>: Privacy</a:t>
            </a:r>
          </a:p>
        </p:txBody>
      </p:sp>
      <p:sp>
        <p:nvSpPr>
          <p:cNvPr id="5" name="Content Placeholder 4"/>
          <p:cNvSpPr>
            <a:spLocks noGrp="1"/>
          </p:cNvSpPr>
          <p:nvPr>
            <p:ph sz="half" idx="2"/>
          </p:nvPr>
        </p:nvSpPr>
        <p:spPr>
          <a:xfrm>
            <a:off x="4648200" y="1600200"/>
            <a:ext cx="4343400" cy="4525963"/>
          </a:xfrm>
        </p:spPr>
        <p:txBody>
          <a:bodyPr>
            <a:normAutofit lnSpcReduction="10000"/>
          </a:bodyPr>
          <a:lstStyle/>
          <a:p>
            <a:r>
              <a:rPr lang="en-US" dirty="0"/>
              <a:t>5</a:t>
            </a:r>
            <a:r>
              <a:rPr lang="en-US" baseline="30000" dirty="0"/>
              <a:t>th</a:t>
            </a:r>
            <a:r>
              <a:rPr lang="en-US" dirty="0"/>
              <a:t>: Due Process</a:t>
            </a:r>
          </a:p>
          <a:p>
            <a:endParaRPr lang="en-US" sz="1800" dirty="0" smtClean="0"/>
          </a:p>
          <a:p>
            <a:r>
              <a:rPr lang="en-US" dirty="0" smtClean="0"/>
              <a:t>6</a:t>
            </a:r>
            <a:r>
              <a:rPr lang="en-US" baseline="30000" dirty="0" smtClean="0"/>
              <a:t>th</a:t>
            </a:r>
            <a:r>
              <a:rPr lang="en-US" dirty="0" smtClean="0"/>
              <a:t>: Rights of the accused</a:t>
            </a:r>
          </a:p>
          <a:p>
            <a:endParaRPr lang="en-US" sz="1800" dirty="0" smtClean="0"/>
          </a:p>
          <a:p>
            <a:r>
              <a:rPr lang="en-US" dirty="0" smtClean="0"/>
              <a:t>7</a:t>
            </a:r>
            <a:r>
              <a:rPr lang="en-US" baseline="30000" dirty="0" smtClean="0"/>
              <a:t>th</a:t>
            </a:r>
            <a:r>
              <a:rPr lang="en-US" dirty="0" smtClean="0"/>
              <a:t>: Civil case Jury</a:t>
            </a:r>
          </a:p>
          <a:p>
            <a:endParaRPr lang="en-US" sz="1800" dirty="0" smtClean="0"/>
          </a:p>
          <a:p>
            <a:r>
              <a:rPr lang="en-US" dirty="0" smtClean="0"/>
              <a:t>8</a:t>
            </a:r>
            <a:r>
              <a:rPr lang="en-US" baseline="30000" dirty="0" smtClean="0"/>
              <a:t>th</a:t>
            </a:r>
            <a:r>
              <a:rPr lang="en-US" dirty="0" smtClean="0"/>
              <a:t>: No torture</a:t>
            </a:r>
          </a:p>
          <a:p>
            <a:endParaRPr lang="en-US" sz="1800" dirty="0" smtClean="0"/>
          </a:p>
          <a:p>
            <a:r>
              <a:rPr lang="en-US" dirty="0" smtClean="0"/>
              <a:t>9</a:t>
            </a:r>
            <a:r>
              <a:rPr lang="en-US" baseline="30000" dirty="0" smtClean="0"/>
              <a:t>th</a:t>
            </a:r>
            <a:r>
              <a:rPr lang="en-US" dirty="0" smtClean="0"/>
              <a:t>: Not written, still exists</a:t>
            </a:r>
          </a:p>
          <a:p>
            <a:pPr marL="0" indent="0">
              <a:buNone/>
            </a:pPr>
            <a:endParaRPr lang="en-US" sz="1800" dirty="0" smtClean="0"/>
          </a:p>
          <a:p>
            <a:r>
              <a:rPr lang="en-US" dirty="0" smtClean="0"/>
              <a:t>10</a:t>
            </a:r>
            <a:r>
              <a:rPr lang="en-US" baseline="30000" dirty="0" smtClean="0"/>
              <a:t>th</a:t>
            </a:r>
            <a:r>
              <a:rPr lang="en-US" dirty="0" smtClean="0"/>
              <a:t>: Powers to the states</a:t>
            </a:r>
            <a:endParaRPr lang="en-US" dirty="0"/>
          </a:p>
        </p:txBody>
      </p:sp>
      <p:pic>
        <p:nvPicPr>
          <p:cNvPr id="6"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247657"/>
            <a:ext cx="882043" cy="638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descr="C:\Users\pearce.dietrich\AppData\Local\Microsoft\Windows\Temporary Internet Files\Content.IE5\FYK7QZNU\MC90033260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5100" y="1600200"/>
            <a:ext cx="685800" cy="874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C:\Users\pearce.dietrich\AppData\Local\Microsoft\Windows\Temporary Internet Files\Content.IE5\AITF8US6\MC900048445[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3613" y="2396801"/>
            <a:ext cx="768774" cy="579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descr="C:\Users\pearce.dietrich\AppData\Local\Microsoft\Windows\Temporary Internet Files\Content.IE5\FYK7QZNU\MC900371064[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33405" y="2834071"/>
            <a:ext cx="832946" cy="732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C:\Users\pearce.dietrich\AppData\Local\Microsoft\Windows\Temporary Internet Files\Content.IE5\FYK7QZNU\MC900280718[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05100" y="3370454"/>
            <a:ext cx="796947" cy="1030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152400" y="1447800"/>
            <a:ext cx="4191000" cy="2953348"/>
          </a:xfrm>
          <a:prstGeom prst="rect">
            <a:avLst/>
          </a:prstGeom>
          <a:noFill/>
          <a:ln w="76200">
            <a:solidFill>
              <a:srgbClr val="FFFF00"/>
            </a:solidFill>
          </a:ln>
          <a:effectLst>
            <a:glow rad="228600">
              <a:srgbClr val="FFC000">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572000" y="1447800"/>
            <a:ext cx="3429000" cy="744016"/>
          </a:xfrm>
          <a:prstGeom prst="rect">
            <a:avLst/>
          </a:prstGeom>
          <a:noFill/>
          <a:ln w="76200">
            <a:solidFill>
              <a:srgbClr val="FFFF00"/>
            </a:solidFill>
          </a:ln>
          <a:effectLst>
            <a:glow rad="228600">
              <a:srgbClr val="FFC000">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9899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heel(1)">
                                      <p:cBhvr>
                                        <p:cTn id="7" dur="1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heel(1)">
                                      <p:cBhvr>
                                        <p:cTn id="1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059873"/>
            <a:ext cx="3505200" cy="2369127"/>
          </a:xfrm>
          <a:prstGeom prst="rect">
            <a:avLst/>
          </a:prstGeom>
          <a:solidFill>
            <a:schemeClr val="accent1">
              <a:lumMod val="20000"/>
              <a:lumOff val="80000"/>
            </a:schemeClr>
          </a:solidFill>
          <a:ln w="63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604055" y="228600"/>
            <a:ext cx="7935890" cy="707886"/>
          </a:xfrm>
          <a:prstGeom prst="rect">
            <a:avLst/>
          </a:prstGeom>
          <a:noFill/>
        </p:spPr>
        <p:txBody>
          <a:bodyPr wrap="none" rtlCol="0">
            <a:spAutoFit/>
          </a:bodyPr>
          <a:lstStyle/>
          <a:p>
            <a:r>
              <a:rPr lang="en-US" sz="4000" b="1" u="sng" dirty="0" smtClean="0"/>
              <a:t>Two ways to amend the constitution</a:t>
            </a:r>
            <a:endParaRPr lang="en-US" sz="4000" b="1" u="sng" dirty="0"/>
          </a:p>
        </p:txBody>
      </p:sp>
      <p:sp>
        <p:nvSpPr>
          <p:cNvPr id="8" name="Rectangle 7"/>
          <p:cNvSpPr/>
          <p:nvPr/>
        </p:nvSpPr>
        <p:spPr>
          <a:xfrm>
            <a:off x="304800" y="4038600"/>
            <a:ext cx="3505200" cy="2369127"/>
          </a:xfrm>
          <a:prstGeom prst="rect">
            <a:avLst/>
          </a:prstGeom>
          <a:solidFill>
            <a:schemeClr val="accent1">
              <a:lumMod val="20000"/>
              <a:lumOff val="80000"/>
            </a:schemeClr>
          </a:solidFill>
          <a:ln w="63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257800" y="2514600"/>
            <a:ext cx="3505200" cy="2369127"/>
          </a:xfrm>
          <a:prstGeom prst="rect">
            <a:avLst/>
          </a:prstGeom>
          <a:solidFill>
            <a:schemeClr val="accent6">
              <a:lumMod val="20000"/>
              <a:lumOff val="80000"/>
            </a:schemeClr>
          </a:solidFill>
          <a:ln w="635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rot="1351593">
            <a:off x="4009531" y="2385083"/>
            <a:ext cx="1066800" cy="762000"/>
          </a:xfrm>
          <a:prstGeom prst="right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914400" y="1143000"/>
            <a:ext cx="2319418" cy="2123658"/>
          </a:xfrm>
          <a:prstGeom prst="rect">
            <a:avLst/>
          </a:prstGeom>
          <a:noFill/>
        </p:spPr>
        <p:txBody>
          <a:bodyPr wrap="none" rtlCol="0">
            <a:spAutoFit/>
          </a:bodyPr>
          <a:lstStyle/>
          <a:p>
            <a:pPr algn="ctr"/>
            <a:r>
              <a:rPr lang="en-US" sz="4400" b="1" dirty="0" smtClean="0"/>
              <a:t>National </a:t>
            </a:r>
          </a:p>
          <a:p>
            <a:pPr algn="ctr"/>
            <a:r>
              <a:rPr lang="en-US" sz="4400" b="1" dirty="0" smtClean="0"/>
              <a:t>Congress</a:t>
            </a:r>
          </a:p>
          <a:p>
            <a:pPr algn="ctr"/>
            <a:r>
              <a:rPr lang="en-US" sz="4400" b="1" dirty="0" smtClean="0"/>
              <a:t>Proposes</a:t>
            </a:r>
            <a:endParaRPr lang="en-US" sz="4400" b="1" dirty="0"/>
          </a:p>
        </p:txBody>
      </p:sp>
      <p:sp>
        <p:nvSpPr>
          <p:cNvPr id="13" name="TextBox 12"/>
          <p:cNvSpPr txBox="1"/>
          <p:nvPr/>
        </p:nvSpPr>
        <p:spPr>
          <a:xfrm>
            <a:off x="4550652" y="5791200"/>
            <a:ext cx="4669548" cy="707886"/>
          </a:xfrm>
          <a:prstGeom prst="rect">
            <a:avLst/>
          </a:prstGeom>
          <a:noFill/>
        </p:spPr>
        <p:txBody>
          <a:bodyPr wrap="none" rtlCol="0">
            <a:spAutoFit/>
          </a:bodyPr>
          <a:lstStyle/>
          <a:p>
            <a:r>
              <a:rPr lang="en-US" sz="2000" b="1" dirty="0" smtClean="0"/>
              <a:t>-11,000 amendments have been proposed</a:t>
            </a:r>
          </a:p>
          <a:p>
            <a:r>
              <a:rPr lang="en-US" sz="2000" b="1" dirty="0" smtClean="0"/>
              <a:t>-27 have been ratified</a:t>
            </a:r>
            <a:endParaRPr lang="en-US" sz="2000" b="1" dirty="0"/>
          </a:p>
        </p:txBody>
      </p:sp>
      <p:sp>
        <p:nvSpPr>
          <p:cNvPr id="14" name="TextBox 13"/>
          <p:cNvSpPr txBox="1"/>
          <p:nvPr/>
        </p:nvSpPr>
        <p:spPr>
          <a:xfrm>
            <a:off x="642115" y="4092476"/>
            <a:ext cx="2863989" cy="2308324"/>
          </a:xfrm>
          <a:prstGeom prst="rect">
            <a:avLst/>
          </a:prstGeom>
          <a:noFill/>
        </p:spPr>
        <p:txBody>
          <a:bodyPr wrap="none" rtlCol="0">
            <a:spAutoFit/>
          </a:bodyPr>
          <a:lstStyle/>
          <a:p>
            <a:pPr algn="ctr"/>
            <a:r>
              <a:rPr lang="en-US" sz="2800" b="1" dirty="0"/>
              <a:t>s</a:t>
            </a:r>
            <a:r>
              <a:rPr lang="en-US" sz="2800" b="1" dirty="0" smtClean="0"/>
              <a:t>tate</a:t>
            </a:r>
          </a:p>
          <a:p>
            <a:pPr algn="ctr"/>
            <a:r>
              <a:rPr lang="en-US" sz="2800" b="1" dirty="0" smtClean="0"/>
              <a:t>demanded</a:t>
            </a:r>
          </a:p>
          <a:p>
            <a:pPr algn="ctr"/>
            <a:r>
              <a:rPr lang="en-US" sz="4400" b="1" u="sng" dirty="0" smtClean="0"/>
              <a:t>Convention</a:t>
            </a:r>
          </a:p>
          <a:p>
            <a:pPr algn="ctr"/>
            <a:r>
              <a:rPr lang="en-US" sz="4400" b="1" dirty="0" smtClean="0"/>
              <a:t>Proposes</a:t>
            </a:r>
            <a:endParaRPr lang="en-US" sz="4400" b="1" dirty="0"/>
          </a:p>
        </p:txBody>
      </p:sp>
      <p:sp>
        <p:nvSpPr>
          <p:cNvPr id="15" name="TextBox 14"/>
          <p:cNvSpPr txBox="1"/>
          <p:nvPr/>
        </p:nvSpPr>
        <p:spPr>
          <a:xfrm>
            <a:off x="6204733" y="2973050"/>
            <a:ext cx="1611339" cy="1446550"/>
          </a:xfrm>
          <a:prstGeom prst="rect">
            <a:avLst/>
          </a:prstGeom>
          <a:noFill/>
        </p:spPr>
        <p:txBody>
          <a:bodyPr wrap="none" rtlCol="0">
            <a:spAutoFit/>
          </a:bodyPr>
          <a:lstStyle/>
          <a:p>
            <a:pPr algn="ctr"/>
            <a:r>
              <a:rPr lang="en-US" sz="4400" b="1" dirty="0" smtClean="0"/>
              <a:t>States</a:t>
            </a:r>
          </a:p>
          <a:p>
            <a:pPr algn="ctr"/>
            <a:r>
              <a:rPr lang="en-US" sz="4400" b="1" dirty="0" smtClean="0"/>
              <a:t>Vote</a:t>
            </a:r>
            <a:endParaRPr lang="en-US" sz="4400" b="1" dirty="0"/>
          </a:p>
        </p:txBody>
      </p:sp>
      <p:sp>
        <p:nvSpPr>
          <p:cNvPr id="7" name="Explosion 1 6"/>
          <p:cNvSpPr/>
          <p:nvPr/>
        </p:nvSpPr>
        <p:spPr>
          <a:xfrm>
            <a:off x="3352800" y="596398"/>
            <a:ext cx="1371600" cy="1199071"/>
          </a:xfrm>
          <a:prstGeom prst="irregularSeal1">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66%</a:t>
            </a:r>
            <a:endParaRPr lang="en-US" sz="2400" b="1" dirty="0">
              <a:solidFill>
                <a:schemeClr val="tx1"/>
              </a:solidFill>
            </a:endParaRPr>
          </a:p>
        </p:txBody>
      </p:sp>
      <p:sp>
        <p:nvSpPr>
          <p:cNvPr id="16" name="Explosion 1 15"/>
          <p:cNvSpPr/>
          <p:nvPr/>
        </p:nvSpPr>
        <p:spPr>
          <a:xfrm>
            <a:off x="3260961" y="5621807"/>
            <a:ext cx="1371600" cy="1199071"/>
          </a:xfrm>
          <a:prstGeom prst="irregularSeal1">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66%</a:t>
            </a:r>
            <a:endParaRPr lang="en-US" sz="2400" b="1" dirty="0">
              <a:solidFill>
                <a:schemeClr val="tx1"/>
              </a:solidFill>
            </a:endParaRPr>
          </a:p>
        </p:txBody>
      </p:sp>
      <p:sp>
        <p:nvSpPr>
          <p:cNvPr id="17" name="Explosion 1 16"/>
          <p:cNvSpPr/>
          <p:nvPr/>
        </p:nvSpPr>
        <p:spPr>
          <a:xfrm>
            <a:off x="7854145" y="4138280"/>
            <a:ext cx="1371600" cy="1199071"/>
          </a:xfrm>
          <a:prstGeom prst="irregularSeal1">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75%</a:t>
            </a:r>
            <a:endParaRPr lang="en-US" sz="2400" b="1" dirty="0">
              <a:solidFill>
                <a:schemeClr val="tx1"/>
              </a:solidFill>
            </a:endParaRPr>
          </a:p>
        </p:txBody>
      </p:sp>
      <p:pic>
        <p:nvPicPr>
          <p:cNvPr id="1026" name="Picture 2" descr="https://encrypted-tbn3.gstatic.com/images?q=tbn:ANd9GcQ8vHq2wfhQCXxB91iqB_ZDOV7wPO6baOe7cDrSrUU8QeLJ3w9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40174" y="2555101"/>
            <a:ext cx="1842990" cy="116607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https://encrypted-tbn2.google.com/images?q=tbn:ANd9GcRt4FDuDWy0-Z1yT6JhTog-FBwA0q5uIktgd0U0K0g0V1NwXjI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7344519" y="1981200"/>
            <a:ext cx="1723281" cy="1083902"/>
          </a:xfrm>
          <a:prstGeom prst="rect">
            <a:avLst/>
          </a:prstGeom>
          <a:noFill/>
        </p:spPr>
      </p:pic>
      <p:sp>
        <p:nvSpPr>
          <p:cNvPr id="2" name="TextBox 1"/>
          <p:cNvSpPr txBox="1"/>
          <p:nvPr/>
        </p:nvSpPr>
        <p:spPr>
          <a:xfrm>
            <a:off x="4630367" y="5212140"/>
            <a:ext cx="4437433" cy="1569660"/>
          </a:xfrm>
          <a:prstGeom prst="rect">
            <a:avLst/>
          </a:prstGeom>
          <a:noFill/>
        </p:spPr>
        <p:txBody>
          <a:bodyPr wrap="none" rtlCol="0">
            <a:spAutoFit/>
          </a:bodyPr>
          <a:lstStyle/>
          <a:p>
            <a:r>
              <a:rPr lang="en-US" sz="9600" b="1" dirty="0" smtClean="0"/>
              <a:t>Article 5</a:t>
            </a:r>
            <a:endParaRPr lang="en-US" sz="9600" b="1" dirty="0"/>
          </a:p>
        </p:txBody>
      </p:sp>
      <p:pic>
        <p:nvPicPr>
          <p:cNvPr id="20" name="Picture 2" descr="https://encrypted-tbn2.google.com/images?q=tbn:ANd9GcRt4FDuDWy0-Z1yT6JhTog-FBwA0q5uIktgd0U0K0g0V1NwXjI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909280" y="3799825"/>
            <a:ext cx="1723281" cy="1083902"/>
          </a:xfrm>
          <a:prstGeom prst="rect">
            <a:avLst/>
          </a:prstGeom>
          <a:noFill/>
        </p:spPr>
      </p:pic>
      <p:pic>
        <p:nvPicPr>
          <p:cNvPr id="19" name="Picture 2" descr="https://encrypted-tbn3.gstatic.com/images?q=tbn:ANd9GcQ8vHq2wfhQCXxB91iqB_ZDOV7wPO6baOe7cDrSrUU8QeLJ3w9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661669" y="3346707"/>
            <a:ext cx="1432310" cy="906235"/>
          </a:xfrm>
          <a:prstGeom prst="rect">
            <a:avLst/>
          </a:prstGeom>
          <a:noFill/>
          <a:extLst>
            <a:ext uri="{909E8E84-426E-40DD-AFC4-6F175D3DCCD1}">
              <a14:hiddenFill xmlns:a14="http://schemas.microsoft.com/office/drawing/2010/main">
                <a:solidFill>
                  <a:srgbClr val="FFFFFF"/>
                </a:solidFill>
              </a14:hiddenFill>
            </a:ext>
          </a:extLst>
        </p:spPr>
      </p:pic>
      <p:sp>
        <p:nvSpPr>
          <p:cNvPr id="11" name="Right Arrow 10"/>
          <p:cNvSpPr/>
          <p:nvPr/>
        </p:nvSpPr>
        <p:spPr>
          <a:xfrm rot="20340309">
            <a:off x="4013704" y="4356816"/>
            <a:ext cx="1066800" cy="762000"/>
          </a:xfrm>
          <a:prstGeom prst="rightArrow">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0371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1" nodeType="clickEffect">
                                  <p:stCondLst>
                                    <p:cond delay="0"/>
                                  </p:stCondLst>
                                  <p:childTnLst>
                                    <p:animEffect transition="out" filter="fade">
                                      <p:cBhvr>
                                        <p:cTn id="15" dur="500"/>
                                        <p:tgtEl>
                                          <p:spTgt spid="2"/>
                                        </p:tgtEl>
                                      </p:cBhvr>
                                    </p:animEffect>
                                    <p:set>
                                      <p:cBhvr>
                                        <p:cTn id="16" dur="1" fill="hold">
                                          <p:stCondLst>
                                            <p:cond delay="499"/>
                                          </p:stCondLst>
                                        </p:cTn>
                                        <p:tgtEl>
                                          <p:spTgt spid="2"/>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1026"/>
                                        </p:tgtEl>
                                        <p:attrNameLst>
                                          <p:attrName>style.visibility</p:attrName>
                                        </p:attrNameLst>
                                      </p:cBhvr>
                                      <p:to>
                                        <p:strVal val="visible"/>
                                      </p:to>
                                    </p:set>
                                    <p:anim calcmode="lin" valueType="num">
                                      <p:cBhvr additive="base">
                                        <p:cTn id="38" dur="500" fill="hold"/>
                                        <p:tgtEl>
                                          <p:spTgt spid="1026"/>
                                        </p:tgtEl>
                                        <p:attrNameLst>
                                          <p:attrName>ppt_x</p:attrName>
                                        </p:attrNameLst>
                                      </p:cBhvr>
                                      <p:tavLst>
                                        <p:tav tm="0">
                                          <p:val>
                                            <p:strVal val="#ppt_x"/>
                                          </p:val>
                                        </p:tav>
                                        <p:tav tm="100000">
                                          <p:val>
                                            <p:strVal val="#ppt_x"/>
                                          </p:val>
                                        </p:tav>
                                      </p:tavLst>
                                    </p:anim>
                                    <p:anim calcmode="lin" valueType="num">
                                      <p:cBhvr additive="base">
                                        <p:cTn id="39"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fade">
                                      <p:cBhvr>
                                        <p:cTn id="44" dur="500"/>
                                        <p:tgtEl>
                                          <p:spTgt spid="7"/>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5">
                                            <p:txEl>
                                              <p:pRg st="0" end="0"/>
                                            </p:txEl>
                                          </p:spTgt>
                                        </p:tgtEl>
                                        <p:attrNameLst>
                                          <p:attrName>style.visibility</p:attrName>
                                        </p:attrNameLst>
                                      </p:cBhvr>
                                      <p:to>
                                        <p:strVal val="visible"/>
                                      </p:to>
                                    </p:set>
                                    <p:animEffect transition="in" filter="fade">
                                      <p:cBhvr>
                                        <p:cTn id="49" dur="500"/>
                                        <p:tgtEl>
                                          <p:spTgt spid="15">
                                            <p:txEl>
                                              <p:pRg st="0" end="0"/>
                                            </p:txEl>
                                          </p:spTgt>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5">
                                            <p:txEl>
                                              <p:pRg st="1" end="1"/>
                                            </p:txEl>
                                          </p:spTgt>
                                        </p:tgtEl>
                                        <p:attrNameLst>
                                          <p:attrName>style.visibility</p:attrName>
                                        </p:attrNameLst>
                                      </p:cBhvr>
                                      <p:to>
                                        <p:strVal val="visible"/>
                                      </p:to>
                                    </p:set>
                                    <p:animEffect transition="in" filter="fade">
                                      <p:cBhvr>
                                        <p:cTn id="52" dur="500"/>
                                        <p:tgtEl>
                                          <p:spTgt spid="15">
                                            <p:txEl>
                                              <p:pRg st="1" end="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fade">
                                      <p:cBhvr>
                                        <p:cTn id="63" dur="500"/>
                                        <p:tgtEl>
                                          <p:spTgt spid="17"/>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fade">
                                      <p:cBhvr>
                                        <p:cTn id="68" dur="500"/>
                                        <p:tgtEl>
                                          <p:spTgt spid="14"/>
                                        </p:tgtEl>
                                      </p:cBhvr>
                                    </p:animEffect>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9"/>
                                        </p:tgtEl>
                                        <p:attrNameLst>
                                          <p:attrName>style.visibility</p:attrName>
                                        </p:attrNameLst>
                                      </p:cBhvr>
                                      <p:to>
                                        <p:strVal val="visible"/>
                                      </p:to>
                                    </p:set>
                                    <p:anim calcmode="lin" valueType="num">
                                      <p:cBhvr additive="base">
                                        <p:cTn id="73" dur="500" fill="hold"/>
                                        <p:tgtEl>
                                          <p:spTgt spid="19"/>
                                        </p:tgtEl>
                                        <p:attrNameLst>
                                          <p:attrName>ppt_x</p:attrName>
                                        </p:attrNameLst>
                                      </p:cBhvr>
                                      <p:tavLst>
                                        <p:tav tm="0">
                                          <p:val>
                                            <p:strVal val="#ppt_x"/>
                                          </p:val>
                                        </p:tav>
                                        <p:tav tm="100000">
                                          <p:val>
                                            <p:strVal val="#ppt_x"/>
                                          </p:val>
                                        </p:tav>
                                      </p:tavLst>
                                    </p:anim>
                                    <p:anim calcmode="lin" valueType="num">
                                      <p:cBhvr additive="base">
                                        <p:cTn id="74" dur="500" fill="hold"/>
                                        <p:tgtEl>
                                          <p:spTgt spid="19"/>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20"/>
                                        </p:tgtEl>
                                        <p:attrNameLst>
                                          <p:attrName>style.visibility</p:attrName>
                                        </p:attrNameLst>
                                      </p:cBhvr>
                                      <p:to>
                                        <p:strVal val="visible"/>
                                      </p:to>
                                    </p:set>
                                    <p:anim calcmode="lin" valueType="num">
                                      <p:cBhvr additive="base">
                                        <p:cTn id="77" dur="500" fill="hold"/>
                                        <p:tgtEl>
                                          <p:spTgt spid="20"/>
                                        </p:tgtEl>
                                        <p:attrNameLst>
                                          <p:attrName>ppt_x</p:attrName>
                                        </p:attrNameLst>
                                      </p:cBhvr>
                                      <p:tavLst>
                                        <p:tav tm="0">
                                          <p:val>
                                            <p:strVal val="#ppt_x"/>
                                          </p:val>
                                        </p:tav>
                                        <p:tav tm="100000">
                                          <p:val>
                                            <p:strVal val="#ppt_x"/>
                                          </p:val>
                                        </p:tav>
                                      </p:tavLst>
                                    </p:anim>
                                    <p:anim calcmode="lin" valueType="num">
                                      <p:cBhvr additive="base">
                                        <p:cTn id="7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16"/>
                                        </p:tgtEl>
                                        <p:attrNameLst>
                                          <p:attrName>style.visibility</p:attrName>
                                        </p:attrNameLst>
                                      </p:cBhvr>
                                      <p:to>
                                        <p:strVal val="visible"/>
                                      </p:to>
                                    </p:set>
                                    <p:animEffect transition="in" filter="fade">
                                      <p:cBhvr>
                                        <p:cTn id="83" dur="500"/>
                                        <p:tgtEl>
                                          <p:spTgt spid="16"/>
                                        </p:tgtEl>
                                      </p:cBhvr>
                                    </p:animEffect>
                                  </p:childTnLst>
                                </p:cTn>
                              </p:par>
                            </p:childTnLst>
                          </p:cTn>
                        </p:par>
                      </p:childTnLst>
                    </p:cTn>
                  </p:par>
                  <p:par>
                    <p:cTn id="84" fill="hold">
                      <p:stCondLst>
                        <p:cond delay="indefinite"/>
                      </p:stCondLst>
                      <p:childTnLst>
                        <p:par>
                          <p:cTn id="85" fill="hold">
                            <p:stCondLst>
                              <p:cond delay="0"/>
                            </p:stCondLst>
                            <p:childTnLst>
                              <p:par>
                                <p:cTn id="86" presetID="53" presetClass="entr" presetSubtype="16" fill="hold" nodeType="clickEffect">
                                  <p:stCondLst>
                                    <p:cond delay="0"/>
                                  </p:stCondLst>
                                  <p:childTnLst>
                                    <p:set>
                                      <p:cBhvr>
                                        <p:cTn id="87" dur="1" fill="hold">
                                          <p:stCondLst>
                                            <p:cond delay="0"/>
                                          </p:stCondLst>
                                        </p:cTn>
                                        <p:tgtEl>
                                          <p:spTgt spid="15">
                                            <p:txEl>
                                              <p:pRg st="0" end="0"/>
                                            </p:txEl>
                                          </p:spTgt>
                                        </p:tgtEl>
                                        <p:attrNameLst>
                                          <p:attrName>style.visibility</p:attrName>
                                        </p:attrNameLst>
                                      </p:cBhvr>
                                      <p:to>
                                        <p:strVal val="visible"/>
                                      </p:to>
                                    </p:set>
                                    <p:anim calcmode="lin" valueType="num">
                                      <p:cBhvr>
                                        <p:cTn id="88" dur="5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89" dur="500" fill="hold"/>
                                        <p:tgtEl>
                                          <p:spTgt spid="15">
                                            <p:txEl>
                                              <p:pRg st="0" end="0"/>
                                            </p:txEl>
                                          </p:spTgt>
                                        </p:tgtEl>
                                        <p:attrNameLst>
                                          <p:attrName>ppt_h</p:attrName>
                                        </p:attrNameLst>
                                      </p:cBhvr>
                                      <p:tavLst>
                                        <p:tav tm="0">
                                          <p:val>
                                            <p:fltVal val="0"/>
                                          </p:val>
                                        </p:tav>
                                        <p:tav tm="100000">
                                          <p:val>
                                            <p:strVal val="#ppt_h"/>
                                          </p:val>
                                        </p:tav>
                                      </p:tavLst>
                                    </p:anim>
                                    <p:animEffect transition="in" filter="fade">
                                      <p:cBhvr>
                                        <p:cTn id="90" dur="500"/>
                                        <p:tgtEl>
                                          <p:spTgt spid="15">
                                            <p:txEl>
                                              <p:pRg st="0" end="0"/>
                                            </p:txEl>
                                          </p:spTgt>
                                        </p:tgtEl>
                                      </p:cBhvr>
                                    </p:animEffect>
                                  </p:childTnLst>
                                </p:cTn>
                              </p:par>
                              <p:par>
                                <p:cTn id="91" presetID="53" presetClass="entr" presetSubtype="16" fill="hold" nodeType="withEffect">
                                  <p:stCondLst>
                                    <p:cond delay="0"/>
                                  </p:stCondLst>
                                  <p:childTnLst>
                                    <p:set>
                                      <p:cBhvr>
                                        <p:cTn id="92" dur="1" fill="hold">
                                          <p:stCondLst>
                                            <p:cond delay="0"/>
                                          </p:stCondLst>
                                        </p:cTn>
                                        <p:tgtEl>
                                          <p:spTgt spid="15">
                                            <p:txEl>
                                              <p:pRg st="1" end="1"/>
                                            </p:txEl>
                                          </p:spTgt>
                                        </p:tgtEl>
                                        <p:attrNameLst>
                                          <p:attrName>style.visibility</p:attrName>
                                        </p:attrNameLst>
                                      </p:cBhvr>
                                      <p:to>
                                        <p:strVal val="visible"/>
                                      </p:to>
                                    </p:set>
                                    <p:anim calcmode="lin" valueType="num">
                                      <p:cBhvr>
                                        <p:cTn id="93" dur="500" fill="hold"/>
                                        <p:tgtEl>
                                          <p:spTgt spid="15">
                                            <p:txEl>
                                              <p:pRg st="1" end="1"/>
                                            </p:txEl>
                                          </p:spTgt>
                                        </p:tgtEl>
                                        <p:attrNameLst>
                                          <p:attrName>ppt_w</p:attrName>
                                        </p:attrNameLst>
                                      </p:cBhvr>
                                      <p:tavLst>
                                        <p:tav tm="0">
                                          <p:val>
                                            <p:fltVal val="0"/>
                                          </p:val>
                                        </p:tav>
                                        <p:tav tm="100000">
                                          <p:val>
                                            <p:strVal val="#ppt_w"/>
                                          </p:val>
                                        </p:tav>
                                      </p:tavLst>
                                    </p:anim>
                                    <p:anim calcmode="lin" valueType="num">
                                      <p:cBhvr>
                                        <p:cTn id="94" dur="500" fill="hold"/>
                                        <p:tgtEl>
                                          <p:spTgt spid="15">
                                            <p:txEl>
                                              <p:pRg st="1" end="1"/>
                                            </p:txEl>
                                          </p:spTgt>
                                        </p:tgtEl>
                                        <p:attrNameLst>
                                          <p:attrName>ppt_h</p:attrName>
                                        </p:attrNameLst>
                                      </p:cBhvr>
                                      <p:tavLst>
                                        <p:tav tm="0">
                                          <p:val>
                                            <p:fltVal val="0"/>
                                          </p:val>
                                        </p:tav>
                                        <p:tav tm="100000">
                                          <p:val>
                                            <p:strVal val="#ppt_h"/>
                                          </p:val>
                                        </p:tav>
                                      </p:tavLst>
                                    </p:anim>
                                    <p:animEffect transition="in" filter="fade">
                                      <p:cBhvr>
                                        <p:cTn id="95" dur="500"/>
                                        <p:tgtEl>
                                          <p:spTgt spid="15">
                                            <p:txEl>
                                              <p:pRg st="1" end="1"/>
                                            </p:txEl>
                                          </p:spTgt>
                                        </p:tgtEl>
                                      </p:cBhvr>
                                    </p:animEffect>
                                  </p:childTnLst>
                                </p:cTn>
                              </p:par>
                            </p:childTnLst>
                          </p:cTn>
                        </p:par>
                      </p:childTnLst>
                    </p:cTn>
                  </p:par>
                  <p:par>
                    <p:cTn id="96" fill="hold">
                      <p:stCondLst>
                        <p:cond delay="indefinite"/>
                      </p:stCondLst>
                      <p:childTnLst>
                        <p:par>
                          <p:cTn id="97" fill="hold">
                            <p:stCondLst>
                              <p:cond delay="0"/>
                            </p:stCondLst>
                            <p:childTnLst>
                              <p:par>
                                <p:cTn id="98" presetID="53" presetClass="entr" presetSubtype="16" fill="hold" grpId="1" nodeType="clickEffect">
                                  <p:stCondLst>
                                    <p:cond delay="0"/>
                                  </p:stCondLst>
                                  <p:childTnLst>
                                    <p:set>
                                      <p:cBhvr>
                                        <p:cTn id="99" dur="1" fill="hold">
                                          <p:stCondLst>
                                            <p:cond delay="0"/>
                                          </p:stCondLst>
                                        </p:cTn>
                                        <p:tgtEl>
                                          <p:spTgt spid="17"/>
                                        </p:tgtEl>
                                        <p:attrNameLst>
                                          <p:attrName>style.visibility</p:attrName>
                                        </p:attrNameLst>
                                      </p:cBhvr>
                                      <p:to>
                                        <p:strVal val="visible"/>
                                      </p:to>
                                    </p:set>
                                    <p:anim calcmode="lin" valueType="num">
                                      <p:cBhvr>
                                        <p:cTn id="100" dur="500" fill="hold"/>
                                        <p:tgtEl>
                                          <p:spTgt spid="17"/>
                                        </p:tgtEl>
                                        <p:attrNameLst>
                                          <p:attrName>ppt_w</p:attrName>
                                        </p:attrNameLst>
                                      </p:cBhvr>
                                      <p:tavLst>
                                        <p:tav tm="0">
                                          <p:val>
                                            <p:fltVal val="0"/>
                                          </p:val>
                                        </p:tav>
                                        <p:tav tm="100000">
                                          <p:val>
                                            <p:strVal val="#ppt_w"/>
                                          </p:val>
                                        </p:tav>
                                      </p:tavLst>
                                    </p:anim>
                                    <p:anim calcmode="lin" valueType="num">
                                      <p:cBhvr>
                                        <p:cTn id="101" dur="500" fill="hold"/>
                                        <p:tgtEl>
                                          <p:spTgt spid="17"/>
                                        </p:tgtEl>
                                        <p:attrNameLst>
                                          <p:attrName>ppt_h</p:attrName>
                                        </p:attrNameLst>
                                      </p:cBhvr>
                                      <p:tavLst>
                                        <p:tav tm="0">
                                          <p:val>
                                            <p:fltVal val="0"/>
                                          </p:val>
                                        </p:tav>
                                        <p:tav tm="100000">
                                          <p:val>
                                            <p:strVal val="#ppt_h"/>
                                          </p:val>
                                        </p:tav>
                                      </p:tavLst>
                                    </p:anim>
                                    <p:animEffect transition="in" filter="fade">
                                      <p:cBhvr>
                                        <p:cTn id="102" dur="500"/>
                                        <p:tgtEl>
                                          <p:spTgt spid="17"/>
                                        </p:tgtEl>
                                      </p:cBhvr>
                                    </p:animEffect>
                                  </p:childTnLst>
                                </p:cTn>
                              </p:par>
                            </p:childTnLst>
                          </p:cTn>
                        </p:par>
                      </p:childTnLst>
                    </p:cTn>
                  </p:par>
                  <p:par>
                    <p:cTn id="103" fill="hold">
                      <p:stCondLst>
                        <p:cond delay="indefinite"/>
                      </p:stCondLst>
                      <p:childTnLst>
                        <p:par>
                          <p:cTn id="104" fill="hold">
                            <p:stCondLst>
                              <p:cond delay="0"/>
                            </p:stCondLst>
                            <p:childTnLst>
                              <p:par>
                                <p:cTn id="105" presetID="6" presetClass="emph" presetSubtype="0" fill="hold" grpId="1" nodeType="clickEffect">
                                  <p:stCondLst>
                                    <p:cond delay="0"/>
                                  </p:stCondLst>
                                  <p:childTnLst>
                                    <p:animScale>
                                      <p:cBhvr>
                                        <p:cTn id="106" dur="2000" fill="hold"/>
                                        <p:tgtEl>
                                          <p:spTgt spid="4"/>
                                        </p:tgtEl>
                                      </p:cBhvr>
                                      <p:by x="150000" y="150000"/>
                                    </p:animScale>
                                  </p:childTnLst>
                                </p:cTn>
                              </p:par>
                              <p:par>
                                <p:cTn id="107" presetID="6" presetClass="emph" presetSubtype="0" fill="hold" grpId="1" nodeType="withEffect">
                                  <p:stCondLst>
                                    <p:cond delay="0"/>
                                  </p:stCondLst>
                                  <p:childTnLst>
                                    <p:animScale>
                                      <p:cBhvr>
                                        <p:cTn id="108" dur="2000" fill="hold"/>
                                        <p:tgtEl>
                                          <p:spTgt spid="12"/>
                                        </p:tgtEl>
                                      </p:cBhvr>
                                      <p:by x="150000" y="150000"/>
                                    </p:animScale>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p:bldP spid="8" grpId="0" animBg="1"/>
      <p:bldP spid="9" grpId="0" animBg="1"/>
      <p:bldP spid="10" grpId="0" animBg="1"/>
      <p:bldP spid="12" grpId="0"/>
      <p:bldP spid="12" grpId="1"/>
      <p:bldP spid="13" grpId="0"/>
      <p:bldP spid="14" grpId="0"/>
      <p:bldP spid="15" grpId="0" build="allAtOnce"/>
      <p:bldP spid="7" grpId="0" animBg="1"/>
      <p:bldP spid="16" grpId="0" animBg="1"/>
      <p:bldP spid="17" grpId="0" animBg="1"/>
      <p:bldP spid="17" grpId="1" animBg="1"/>
      <p:bldP spid="2" grpId="0"/>
      <p:bldP spid="2" grpId="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5745163"/>
          </a:xfrm>
        </p:spPr>
        <p:txBody>
          <a:bodyPr>
            <a:normAutofit/>
          </a:bodyPr>
          <a:lstStyle/>
          <a:p>
            <a:r>
              <a:rPr lang="en-US" sz="5400" dirty="0" smtClean="0"/>
              <a:t>5</a:t>
            </a:r>
            <a:r>
              <a:rPr lang="en-US" sz="5400" baseline="30000" dirty="0" smtClean="0"/>
              <a:t>th</a:t>
            </a:r>
            <a:r>
              <a:rPr lang="en-US" sz="5400" dirty="0" smtClean="0"/>
              <a:t> Amendment</a:t>
            </a:r>
          </a:p>
          <a:p>
            <a:pPr lvl="1"/>
            <a:r>
              <a:rPr lang="en-US" sz="3600" b="1" u="sng" dirty="0" smtClean="0"/>
              <a:t>National Gov’t</a:t>
            </a:r>
            <a:r>
              <a:rPr lang="en-US" sz="3600" dirty="0" smtClean="0"/>
              <a:t> cannot treat citizens unfairly</a:t>
            </a:r>
            <a:endParaRPr lang="en-US" sz="3600" dirty="0"/>
          </a:p>
        </p:txBody>
      </p:sp>
      <p:pic>
        <p:nvPicPr>
          <p:cNvPr id="15362" name="Picture 2" descr="C:\Documents and Settings\Pearce Dietrich\Local Settings\Temporary Internet Files\Content.IE5\KJYJ8N4H\MC900326960[1].wmf"/>
          <p:cNvPicPr>
            <a:picLocks noChangeAspect="1" noChangeArrowheads="1"/>
          </p:cNvPicPr>
          <p:nvPr/>
        </p:nvPicPr>
        <p:blipFill>
          <a:blip r:embed="rId2"/>
          <a:srcRect/>
          <a:stretch>
            <a:fillRect/>
          </a:stretch>
        </p:blipFill>
        <p:spPr bwMode="auto">
          <a:xfrm>
            <a:off x="1539037" y="2514600"/>
            <a:ext cx="6065927" cy="4032809"/>
          </a:xfrm>
          <a:prstGeom prst="rect">
            <a:avLst/>
          </a:prstGeom>
          <a:noFill/>
        </p:spPr>
      </p:pic>
      <p:sp>
        <p:nvSpPr>
          <p:cNvPr id="2" name="5-Point Star 1"/>
          <p:cNvSpPr/>
          <p:nvPr/>
        </p:nvSpPr>
        <p:spPr>
          <a:xfrm>
            <a:off x="6748264" y="3730904"/>
            <a:ext cx="533400" cy="533400"/>
          </a:xfrm>
          <a:prstGeom prst="star5">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3674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5362"/>
                                        </p:tgtEl>
                                        <p:attrNameLst>
                                          <p:attrName>style.visibility</p:attrName>
                                        </p:attrNameLst>
                                      </p:cBhvr>
                                      <p:to>
                                        <p:strVal val="visible"/>
                                      </p:to>
                                    </p:set>
                                    <p:animEffect transition="in" filter="fade">
                                      <p:cBhvr>
                                        <p:cTn id="14" dur="1000"/>
                                        <p:tgtEl>
                                          <p:spTgt spid="15362"/>
                                        </p:tgtEl>
                                      </p:cBhvr>
                                    </p:animEffect>
                                    <p:anim calcmode="lin" valueType="num">
                                      <p:cBhvr>
                                        <p:cTn id="15" dur="1000" fill="hold"/>
                                        <p:tgtEl>
                                          <p:spTgt spid="15362"/>
                                        </p:tgtEl>
                                        <p:attrNameLst>
                                          <p:attrName>ppt_x</p:attrName>
                                        </p:attrNameLst>
                                      </p:cBhvr>
                                      <p:tavLst>
                                        <p:tav tm="0">
                                          <p:val>
                                            <p:strVal val="#ppt_x"/>
                                          </p:val>
                                        </p:tav>
                                        <p:tav tm="100000">
                                          <p:val>
                                            <p:strVal val="#ppt_x"/>
                                          </p:val>
                                        </p:tav>
                                      </p:tavLst>
                                    </p:anim>
                                    <p:anim calcmode="lin" valueType="num">
                                      <p:cBhvr>
                                        <p:cTn id="16" dur="1000" fill="hold"/>
                                        <p:tgtEl>
                                          <p:spTgt spid="1536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Pearce Dietrich\Local Settings\Temporary Internet Files\Content.IE5\KJYJ8N4H\MP900185047[1].jpg"/>
          <p:cNvPicPr>
            <a:picLocks noChangeAspect="1" noChangeArrowheads="1"/>
          </p:cNvPicPr>
          <p:nvPr/>
        </p:nvPicPr>
        <p:blipFill>
          <a:blip r:embed="rId2"/>
          <a:srcRect/>
          <a:stretch>
            <a:fillRect/>
          </a:stretch>
        </p:blipFill>
        <p:spPr bwMode="auto">
          <a:xfrm>
            <a:off x="533400" y="1828800"/>
            <a:ext cx="3048000" cy="4537965"/>
          </a:xfrm>
          <a:prstGeom prst="rect">
            <a:avLst/>
          </a:prstGeom>
          <a:noFill/>
        </p:spPr>
      </p:pic>
      <p:pic>
        <p:nvPicPr>
          <p:cNvPr id="1028" name="Picture 4" descr="http://files.vector-images.com/clipart/electricchair2.gif"/>
          <p:cNvPicPr>
            <a:picLocks noChangeAspect="1" noChangeArrowheads="1"/>
          </p:cNvPicPr>
          <p:nvPr/>
        </p:nvPicPr>
        <p:blipFill>
          <a:blip r:embed="rId3"/>
          <a:srcRect/>
          <a:stretch>
            <a:fillRect/>
          </a:stretch>
        </p:blipFill>
        <p:spPr bwMode="auto">
          <a:xfrm>
            <a:off x="5257800" y="1828800"/>
            <a:ext cx="3562350" cy="4528412"/>
          </a:xfrm>
          <a:prstGeom prst="rect">
            <a:avLst/>
          </a:prstGeom>
          <a:noFill/>
        </p:spPr>
      </p:pic>
      <p:sp>
        <p:nvSpPr>
          <p:cNvPr id="6" name="Title 5"/>
          <p:cNvSpPr>
            <a:spLocks noGrp="1"/>
          </p:cNvSpPr>
          <p:nvPr>
            <p:ph type="title"/>
          </p:nvPr>
        </p:nvSpPr>
        <p:spPr/>
        <p:txBody>
          <a:bodyPr>
            <a:normAutofit/>
          </a:bodyPr>
          <a:lstStyle/>
          <a:p>
            <a:r>
              <a:rPr lang="en-US" sz="6700" b="1" dirty="0" smtClean="0"/>
              <a:t>No</a:t>
            </a:r>
            <a:r>
              <a:rPr lang="en-US" dirty="0" smtClean="0"/>
              <a:t> Due Process</a:t>
            </a:r>
            <a:endParaRPr lang="en-US" dirty="0"/>
          </a:p>
        </p:txBody>
      </p:sp>
      <p:sp>
        <p:nvSpPr>
          <p:cNvPr id="7" name="Right Arrow 6"/>
          <p:cNvSpPr/>
          <p:nvPr/>
        </p:nvSpPr>
        <p:spPr>
          <a:xfrm>
            <a:off x="3733800" y="3048000"/>
            <a:ext cx="1828800" cy="1524000"/>
          </a:xfrm>
          <a:prstGeom prst="rightArrow">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3618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028"/>
                                        </p:tgtEl>
                                        <p:attrNameLst>
                                          <p:attrName>style.visibility</p:attrName>
                                        </p:attrNameLst>
                                      </p:cBhvr>
                                      <p:to>
                                        <p:strVal val="visible"/>
                                      </p:to>
                                    </p:set>
                                    <p:animEffect transition="in" filter="fade">
                                      <p:cBhvr>
                                        <p:cTn id="19" dur="1000"/>
                                        <p:tgtEl>
                                          <p:spTgt spid="1028"/>
                                        </p:tgtEl>
                                      </p:cBhvr>
                                    </p:animEffect>
                                    <p:anim calcmode="lin" valueType="num">
                                      <p:cBhvr>
                                        <p:cTn id="20" dur="1000" fill="hold"/>
                                        <p:tgtEl>
                                          <p:spTgt spid="1028"/>
                                        </p:tgtEl>
                                        <p:attrNameLst>
                                          <p:attrName>ppt_x</p:attrName>
                                        </p:attrNameLst>
                                      </p:cBhvr>
                                      <p:tavLst>
                                        <p:tav tm="0">
                                          <p:val>
                                            <p:strVal val="#ppt_x"/>
                                          </p:val>
                                        </p:tav>
                                        <p:tav tm="100000">
                                          <p:val>
                                            <p:strVal val="#ppt_x"/>
                                          </p:val>
                                        </p:tav>
                                      </p:tavLst>
                                    </p:anim>
                                    <p:anim calcmode="lin" valueType="num">
                                      <p:cBhvr>
                                        <p:cTn id="21" dur="1000" fill="hold"/>
                                        <p:tgtEl>
                                          <p:spTgt spid="10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Pearce Dietrich\Local Settings\Temporary Internet Files\Content.IE5\KJYJ8N4H\MP900185047[1].jpg"/>
          <p:cNvPicPr>
            <a:picLocks noChangeAspect="1" noChangeArrowheads="1"/>
          </p:cNvPicPr>
          <p:nvPr/>
        </p:nvPicPr>
        <p:blipFill>
          <a:blip r:embed="rId2"/>
          <a:srcRect/>
          <a:stretch>
            <a:fillRect/>
          </a:stretch>
        </p:blipFill>
        <p:spPr bwMode="auto">
          <a:xfrm>
            <a:off x="228600" y="2272575"/>
            <a:ext cx="2209800" cy="3290025"/>
          </a:xfrm>
          <a:prstGeom prst="rect">
            <a:avLst/>
          </a:prstGeom>
          <a:noFill/>
        </p:spPr>
      </p:pic>
      <p:pic>
        <p:nvPicPr>
          <p:cNvPr id="1028" name="Picture 4" descr="http://files.vector-images.com/clipart/electricchair2.gif"/>
          <p:cNvPicPr>
            <a:picLocks noChangeAspect="1" noChangeArrowheads="1"/>
          </p:cNvPicPr>
          <p:nvPr/>
        </p:nvPicPr>
        <p:blipFill>
          <a:blip r:embed="rId3"/>
          <a:srcRect/>
          <a:stretch>
            <a:fillRect/>
          </a:stretch>
        </p:blipFill>
        <p:spPr bwMode="auto">
          <a:xfrm>
            <a:off x="6629400" y="2438400"/>
            <a:ext cx="2337815" cy="2971800"/>
          </a:xfrm>
          <a:prstGeom prst="rect">
            <a:avLst/>
          </a:prstGeom>
          <a:noFill/>
        </p:spPr>
      </p:pic>
      <p:sp>
        <p:nvSpPr>
          <p:cNvPr id="6" name="Title 5"/>
          <p:cNvSpPr>
            <a:spLocks noGrp="1"/>
          </p:cNvSpPr>
          <p:nvPr>
            <p:ph type="title"/>
          </p:nvPr>
        </p:nvSpPr>
        <p:spPr/>
        <p:txBody>
          <a:bodyPr/>
          <a:lstStyle/>
          <a:p>
            <a:r>
              <a:rPr lang="en-US" dirty="0" smtClean="0"/>
              <a:t>Due Process</a:t>
            </a:r>
            <a:endParaRPr lang="en-US" dirty="0"/>
          </a:p>
        </p:txBody>
      </p:sp>
      <p:pic>
        <p:nvPicPr>
          <p:cNvPr id="14338" name="Picture 2" descr="C:\Documents and Settings\Pearce Dietrich\Local Settings\Temporary Internet Files\Content.IE5\CZ49MRGP\MC900287184[1].wmf"/>
          <p:cNvPicPr>
            <a:picLocks noChangeAspect="1" noChangeArrowheads="1"/>
          </p:cNvPicPr>
          <p:nvPr/>
        </p:nvPicPr>
        <p:blipFill>
          <a:blip r:embed="rId4"/>
          <a:srcRect/>
          <a:stretch>
            <a:fillRect/>
          </a:stretch>
        </p:blipFill>
        <p:spPr bwMode="auto">
          <a:xfrm>
            <a:off x="3124200" y="2362200"/>
            <a:ext cx="2971800" cy="2747727"/>
          </a:xfrm>
          <a:prstGeom prst="rect">
            <a:avLst/>
          </a:prstGeom>
          <a:noFill/>
        </p:spPr>
      </p:pic>
      <p:sp>
        <p:nvSpPr>
          <p:cNvPr id="7" name="Right Arrow 6"/>
          <p:cNvSpPr/>
          <p:nvPr/>
        </p:nvSpPr>
        <p:spPr>
          <a:xfrm>
            <a:off x="2362200" y="3581400"/>
            <a:ext cx="914400" cy="838200"/>
          </a:xfrm>
          <a:prstGeom prst="rightArrow">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5867400" y="3657600"/>
            <a:ext cx="914400" cy="838200"/>
          </a:xfrm>
          <a:prstGeom prst="rightArrow">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4369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4338"/>
                                        </p:tgtEl>
                                        <p:attrNameLst>
                                          <p:attrName>style.visibility</p:attrName>
                                        </p:attrNameLst>
                                      </p:cBhvr>
                                      <p:to>
                                        <p:strVal val="visible"/>
                                      </p:to>
                                    </p:set>
                                    <p:animEffect transition="in" filter="fade">
                                      <p:cBhvr>
                                        <p:cTn id="19" dur="1000"/>
                                        <p:tgtEl>
                                          <p:spTgt spid="14338"/>
                                        </p:tgtEl>
                                      </p:cBhvr>
                                    </p:animEffect>
                                    <p:anim calcmode="lin" valueType="num">
                                      <p:cBhvr>
                                        <p:cTn id="20" dur="1000" fill="hold"/>
                                        <p:tgtEl>
                                          <p:spTgt spid="14338"/>
                                        </p:tgtEl>
                                        <p:attrNameLst>
                                          <p:attrName>ppt_x</p:attrName>
                                        </p:attrNameLst>
                                      </p:cBhvr>
                                      <p:tavLst>
                                        <p:tav tm="0">
                                          <p:val>
                                            <p:strVal val="#ppt_x"/>
                                          </p:val>
                                        </p:tav>
                                        <p:tav tm="100000">
                                          <p:val>
                                            <p:strVal val="#ppt_x"/>
                                          </p:val>
                                        </p:tav>
                                      </p:tavLst>
                                    </p:anim>
                                    <p:anim calcmode="lin" valueType="num">
                                      <p:cBhvr>
                                        <p:cTn id="21" dur="1000" fill="hold"/>
                                        <p:tgtEl>
                                          <p:spTgt spid="14338"/>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left)">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1028"/>
                                        </p:tgtEl>
                                        <p:attrNameLst>
                                          <p:attrName>style.visibility</p:attrName>
                                        </p:attrNameLst>
                                      </p:cBhvr>
                                      <p:to>
                                        <p:strVal val="visible"/>
                                      </p:to>
                                    </p:set>
                                    <p:animEffect transition="in" filter="fade">
                                      <p:cBhvr>
                                        <p:cTn id="31" dur="1000"/>
                                        <p:tgtEl>
                                          <p:spTgt spid="1028"/>
                                        </p:tgtEl>
                                      </p:cBhvr>
                                    </p:animEffect>
                                    <p:anim calcmode="lin" valueType="num">
                                      <p:cBhvr>
                                        <p:cTn id="32" dur="1000" fill="hold"/>
                                        <p:tgtEl>
                                          <p:spTgt spid="1028"/>
                                        </p:tgtEl>
                                        <p:attrNameLst>
                                          <p:attrName>ppt_x</p:attrName>
                                        </p:attrNameLst>
                                      </p:cBhvr>
                                      <p:tavLst>
                                        <p:tav tm="0">
                                          <p:val>
                                            <p:strVal val="#ppt_x"/>
                                          </p:val>
                                        </p:tav>
                                        <p:tav tm="100000">
                                          <p:val>
                                            <p:strVal val="#ppt_x"/>
                                          </p:val>
                                        </p:tav>
                                      </p:tavLst>
                                    </p:anim>
                                    <p:anim calcmode="lin" valueType="num">
                                      <p:cBhvr>
                                        <p:cTn id="33" dur="1000" fill="hold"/>
                                        <p:tgtEl>
                                          <p:spTgt spid="10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t>14</a:t>
            </a:r>
            <a:r>
              <a:rPr lang="en-US" sz="6000" b="1" baseline="30000" dirty="0" smtClean="0"/>
              <a:t>th</a:t>
            </a:r>
            <a:r>
              <a:rPr lang="en-US" sz="6000" b="1" dirty="0" smtClean="0"/>
              <a:t> Amendment</a:t>
            </a:r>
            <a:endParaRPr lang="en-US" sz="6000" b="1" dirty="0"/>
          </a:p>
        </p:txBody>
      </p:sp>
      <p:sp>
        <p:nvSpPr>
          <p:cNvPr id="3" name="Content Placeholder 2"/>
          <p:cNvSpPr>
            <a:spLocks noGrp="1"/>
          </p:cNvSpPr>
          <p:nvPr>
            <p:ph idx="1"/>
          </p:nvPr>
        </p:nvSpPr>
        <p:spPr>
          <a:xfrm>
            <a:off x="228600" y="1600200"/>
            <a:ext cx="8763000" cy="4953000"/>
          </a:xfrm>
        </p:spPr>
        <p:txBody>
          <a:bodyPr>
            <a:normAutofit fontScale="40000" lnSpcReduction="20000"/>
          </a:bodyPr>
          <a:lstStyle/>
          <a:p>
            <a:r>
              <a:rPr lang="en-US" dirty="0"/>
              <a:t>Section 1. All persons born or naturalized in the United States, and subject to the jurisdiction thereof, are citizens of the United States and of the State wherein they reside. No State shall make or enforce any law which shall abridge the privileges or immunities of citizens of the United States; nor shall any State deprive any person of life, liberty, or property, without due process of law; nor deny to any person within its jurisdiction the equal protection of the laws.</a:t>
            </a:r>
          </a:p>
          <a:p>
            <a:endParaRPr lang="en-US" dirty="0"/>
          </a:p>
          <a:p>
            <a:r>
              <a:rPr lang="en-US" dirty="0"/>
              <a:t>Section 2. Representatives shall be apportioned among the several States according to their respective numbers, counting the whole number of persons in each State, excluding Indians not taxed. But when the right to vote at any election for the choice of electors for President and Vice President of the United States, Representatives in Congress, the Executive and Judicial officers of a State, or the members of the Legislature thereof, is denied to any of the male inhabitants of such State, being twenty-one years of age, and citizens of the United States, or in any way abridged, except for participation in rebellion, or other crime, the basis of representation therein shall be reduced in the proportion which the number of such male citizens shall bear to the whole number of male citizens twenty-one years of age in such State.</a:t>
            </a:r>
          </a:p>
          <a:p>
            <a:endParaRPr lang="en-US" dirty="0"/>
          </a:p>
          <a:p>
            <a:r>
              <a:rPr lang="en-US" dirty="0"/>
              <a:t>Section 3. No person shall be a Senator or Representative in Congress, or elector of President and Vice President, or hold any office, civil or military, under the United States, or under any State, who, having previously taken an oath, as a member of Congress, or as an officer of the United States, or as a member of any State legislature, or as an executive or judicial officer of any State, to support the Constitution of the United States, shall have engaged in insurrection or rebellion against the same, or given aid or comfort to the enemies thereof. But Congress may, by a vote of two-thirds of each House, remove such disability.</a:t>
            </a:r>
          </a:p>
          <a:p>
            <a:endParaRPr lang="en-US" dirty="0"/>
          </a:p>
          <a:p>
            <a:r>
              <a:rPr lang="en-US" dirty="0"/>
              <a:t>Section 4. The validity of the public debt of the United States, authorized by law, including debts incurred for payment of pensions and bounties for services in suppressing insurrection or rebellion, shall not be questioned. But neither the United States nor any State shall assume or pay any debt or obligation incurred in aid of insurrection or rebellion against the United States, or any claim for the loss or emancipation of any slave; but all such debts, obligations and claims shall be held illegal and void.</a:t>
            </a:r>
          </a:p>
          <a:p>
            <a:r>
              <a:rPr lang="en-US" dirty="0"/>
              <a:t>Section 5. The Congress shall have power to enforce, by appropriate legislation, the provisions of this article.</a:t>
            </a:r>
          </a:p>
        </p:txBody>
      </p:sp>
      <p:sp>
        <p:nvSpPr>
          <p:cNvPr id="4" name="Rectangle 3"/>
          <p:cNvSpPr/>
          <p:nvPr/>
        </p:nvSpPr>
        <p:spPr>
          <a:xfrm>
            <a:off x="1295400" y="1600200"/>
            <a:ext cx="7010400" cy="228600"/>
          </a:xfrm>
          <a:prstGeom prst="rect">
            <a:avLst/>
          </a:prstGeom>
          <a:solidFill>
            <a:srgbClr val="FFFF00">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419600" y="1905000"/>
            <a:ext cx="4419600" cy="228600"/>
          </a:xfrm>
          <a:prstGeom prst="rect">
            <a:avLst/>
          </a:prstGeom>
          <a:solidFill>
            <a:srgbClr val="FFFF00">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685800" y="2057400"/>
            <a:ext cx="1905000" cy="228600"/>
          </a:xfrm>
          <a:prstGeom prst="rect">
            <a:avLst/>
          </a:prstGeom>
          <a:solidFill>
            <a:srgbClr val="FFFF00">
              <a:alpha val="3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952499" y="2590800"/>
            <a:ext cx="7696201" cy="2154436"/>
          </a:xfrm>
          <a:prstGeom prst="rect">
            <a:avLst/>
          </a:prstGeom>
          <a:solidFill>
            <a:srgbClr val="FFFF99"/>
          </a:solidFill>
        </p:spPr>
        <p:txBody>
          <a:bodyPr wrap="square" rtlCol="0">
            <a:spAutoFit/>
          </a:bodyPr>
          <a:lstStyle/>
          <a:p>
            <a:pPr algn="ctr"/>
            <a:r>
              <a:rPr lang="en-US" sz="4000" dirty="0" smtClean="0"/>
              <a:t>nor </a:t>
            </a:r>
            <a:r>
              <a:rPr lang="en-US" sz="4000" dirty="0"/>
              <a:t>shall any </a:t>
            </a:r>
            <a:r>
              <a:rPr lang="en-US" sz="5400" b="1" dirty="0"/>
              <a:t>State</a:t>
            </a:r>
            <a:r>
              <a:rPr lang="en-US" sz="4000" dirty="0"/>
              <a:t> deprive any person of </a:t>
            </a:r>
            <a:r>
              <a:rPr lang="en-US" sz="4000" i="1" dirty="0"/>
              <a:t>life</a:t>
            </a:r>
            <a:r>
              <a:rPr lang="en-US" sz="4000" dirty="0"/>
              <a:t>, </a:t>
            </a:r>
            <a:r>
              <a:rPr lang="en-US" sz="4000" i="1" dirty="0"/>
              <a:t>liberty</a:t>
            </a:r>
            <a:r>
              <a:rPr lang="en-US" sz="4000" dirty="0"/>
              <a:t>, or </a:t>
            </a:r>
            <a:r>
              <a:rPr lang="en-US" sz="4000" i="1" dirty="0"/>
              <a:t>property</a:t>
            </a:r>
            <a:r>
              <a:rPr lang="en-US" sz="4000" dirty="0"/>
              <a:t>, without </a:t>
            </a:r>
            <a:r>
              <a:rPr lang="en-US" sz="4000" b="1" dirty="0"/>
              <a:t>due process </a:t>
            </a:r>
            <a:r>
              <a:rPr lang="en-US" sz="4000" dirty="0"/>
              <a:t>of </a:t>
            </a:r>
            <a:r>
              <a:rPr lang="en-US" sz="4000" dirty="0" smtClean="0"/>
              <a:t>law</a:t>
            </a:r>
            <a:endParaRPr lang="en-US" sz="4000" dirty="0"/>
          </a:p>
        </p:txBody>
      </p:sp>
    </p:spTree>
    <p:extLst>
      <p:ext uri="{BB962C8B-B14F-4D97-AF65-F5344CB8AC3E}">
        <p14:creationId xmlns:p14="http://schemas.microsoft.com/office/powerpoint/2010/main" val="274047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528"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anim calcmode="lin" valueType="num">
                                      <p:cBhvr>
                                        <p:cTn id="25" dur="500" fill="hold"/>
                                        <p:tgtEl>
                                          <p:spTgt spid="7"/>
                                        </p:tgtEl>
                                        <p:attrNameLst>
                                          <p:attrName>ppt_x</p:attrName>
                                        </p:attrNameLst>
                                      </p:cBhvr>
                                      <p:tavLst>
                                        <p:tav tm="0">
                                          <p:val>
                                            <p:fltVal val="0.5"/>
                                          </p:val>
                                        </p:tav>
                                        <p:tav tm="100000">
                                          <p:val>
                                            <p:strVal val="#ppt_x"/>
                                          </p:val>
                                        </p:tav>
                                      </p:tavLst>
                                    </p:anim>
                                    <p:anim calcmode="lin" valueType="num">
                                      <p:cBhvr>
                                        <p:cTn id="26" dur="500" fill="hold"/>
                                        <p:tgtEl>
                                          <p:spTgt spid="7"/>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534400" cy="5745163"/>
          </a:xfrm>
        </p:spPr>
        <p:txBody>
          <a:bodyPr>
            <a:normAutofit/>
          </a:bodyPr>
          <a:lstStyle/>
          <a:p>
            <a:pPr marL="0" indent="0">
              <a:buNone/>
            </a:pPr>
            <a:endParaRPr lang="en-US" sz="5400" dirty="0" smtClean="0"/>
          </a:p>
          <a:p>
            <a:pPr lvl="1"/>
            <a:r>
              <a:rPr lang="en-US" sz="3600" b="1" u="sng" dirty="0" smtClean="0"/>
              <a:t>State Gov’t</a:t>
            </a:r>
            <a:r>
              <a:rPr lang="en-US" sz="3600" dirty="0" smtClean="0"/>
              <a:t> cannot treat citizens unfairly</a:t>
            </a:r>
            <a:endParaRPr lang="en-US" sz="3600" dirty="0"/>
          </a:p>
        </p:txBody>
      </p:sp>
      <p:pic>
        <p:nvPicPr>
          <p:cNvPr id="16386" name="Picture 2" descr="https://encrypted-tbn2.google.com/images?q=tbn:ANd9GcRt4FDuDWy0-Z1yT6JhTog-FBwA0q5uIktgd0U0K0g0V1NwXjI5"/>
          <p:cNvPicPr>
            <a:picLocks noChangeAspect="1" noChangeArrowheads="1"/>
          </p:cNvPicPr>
          <p:nvPr/>
        </p:nvPicPr>
        <p:blipFill>
          <a:blip r:embed="rId2"/>
          <a:srcRect/>
          <a:stretch>
            <a:fillRect/>
          </a:stretch>
        </p:blipFill>
        <p:spPr bwMode="auto">
          <a:xfrm>
            <a:off x="1341475" y="2514600"/>
            <a:ext cx="6461051" cy="4063844"/>
          </a:xfrm>
          <a:prstGeom prst="rect">
            <a:avLst/>
          </a:prstGeom>
          <a:noFill/>
        </p:spPr>
      </p:pic>
      <p:sp>
        <p:nvSpPr>
          <p:cNvPr id="5" name="Rectangle 4"/>
          <p:cNvSpPr/>
          <p:nvPr/>
        </p:nvSpPr>
        <p:spPr>
          <a:xfrm rot="19860214">
            <a:off x="506867" y="2802840"/>
            <a:ext cx="3549048" cy="3046988"/>
          </a:xfrm>
          <a:prstGeom prst="rect">
            <a:avLst/>
          </a:prstGeom>
          <a:solidFill>
            <a:srgbClr val="FFFF00"/>
          </a:solidFill>
          <a:ln w="44450">
            <a:solidFill>
              <a:srgbClr val="FF0000"/>
            </a:solidFill>
          </a:ln>
          <a:effectLst>
            <a:glow rad="101600">
              <a:schemeClr val="accent2">
                <a:satMod val="175000"/>
                <a:alpha val="40000"/>
              </a:schemeClr>
            </a:glow>
          </a:effectLst>
        </p:spPr>
        <p:txBody>
          <a:bodyPr wrap="none" lIns="91440" tIns="45720" rIns="91440" bIns="45720">
            <a:spAutoFit/>
          </a:bodyPr>
          <a:lstStyle/>
          <a:p>
            <a:pPr algn="ctr"/>
            <a:r>
              <a:rPr lang="en-US" sz="4800" b="1" cap="none" spc="0" dirty="0" smtClean="0">
                <a:ln w="19050">
                  <a:solidFill>
                    <a:schemeClr val="tx2">
                      <a:tint val="1000"/>
                    </a:schemeClr>
                  </a:solidFill>
                  <a:prstDash val="solid"/>
                </a:ln>
                <a:solidFill>
                  <a:srgbClr val="FF0000"/>
                </a:solidFill>
                <a:effectLst>
                  <a:glow rad="63500">
                    <a:schemeClr val="accent2">
                      <a:satMod val="175000"/>
                      <a:alpha val="40000"/>
                    </a:schemeClr>
                  </a:glow>
                  <a:outerShdw blurRad="50000" dist="50800" dir="7500000" algn="tl">
                    <a:srgbClr val="000000">
                      <a:shade val="5000"/>
                      <a:alpha val="35000"/>
                    </a:srgbClr>
                  </a:outerShdw>
                </a:effectLst>
              </a:rPr>
              <a:t>Why put it</a:t>
            </a:r>
          </a:p>
          <a:p>
            <a:pPr algn="ctr"/>
            <a:r>
              <a:rPr lang="en-US" sz="4800" b="1" cap="none" spc="0" dirty="0" smtClean="0">
                <a:ln w="19050">
                  <a:solidFill>
                    <a:schemeClr val="tx2">
                      <a:tint val="1000"/>
                    </a:schemeClr>
                  </a:solidFill>
                  <a:prstDash val="solid"/>
                </a:ln>
                <a:solidFill>
                  <a:srgbClr val="FF0000"/>
                </a:solidFill>
                <a:effectLst>
                  <a:glow rad="63500">
                    <a:schemeClr val="accent2">
                      <a:satMod val="175000"/>
                      <a:alpha val="40000"/>
                    </a:schemeClr>
                  </a:glow>
                  <a:outerShdw blurRad="50000" dist="50800" dir="7500000" algn="tl">
                    <a:srgbClr val="000000">
                      <a:shade val="5000"/>
                      <a:alpha val="35000"/>
                    </a:srgbClr>
                  </a:outerShdw>
                </a:effectLst>
              </a:rPr>
              <a:t> in the</a:t>
            </a:r>
          </a:p>
          <a:p>
            <a:pPr algn="ctr"/>
            <a:r>
              <a:rPr lang="en-US" sz="4800" b="1" cap="none" spc="0" dirty="0" smtClean="0">
                <a:ln w="19050">
                  <a:solidFill>
                    <a:schemeClr val="tx2">
                      <a:tint val="1000"/>
                    </a:schemeClr>
                  </a:solidFill>
                  <a:prstDash val="solid"/>
                </a:ln>
                <a:solidFill>
                  <a:srgbClr val="FF0000"/>
                </a:solidFill>
                <a:effectLst>
                  <a:glow rad="63500">
                    <a:schemeClr val="accent2">
                      <a:satMod val="175000"/>
                      <a:alpha val="40000"/>
                    </a:schemeClr>
                  </a:glow>
                  <a:outerShdw blurRad="50000" dist="50800" dir="7500000" algn="tl">
                    <a:srgbClr val="000000">
                      <a:shade val="5000"/>
                      <a:alpha val="35000"/>
                    </a:srgbClr>
                  </a:outerShdw>
                </a:effectLst>
              </a:rPr>
              <a:t> constitution </a:t>
            </a:r>
          </a:p>
          <a:p>
            <a:pPr algn="ctr"/>
            <a:r>
              <a:rPr lang="en-US" sz="4800" b="1" cap="none" spc="0" dirty="0" smtClean="0">
                <a:ln w="19050">
                  <a:solidFill>
                    <a:schemeClr val="tx2">
                      <a:tint val="1000"/>
                    </a:schemeClr>
                  </a:solidFill>
                  <a:prstDash val="solid"/>
                </a:ln>
                <a:solidFill>
                  <a:srgbClr val="FF0000"/>
                </a:solidFill>
                <a:effectLst>
                  <a:glow rad="63500">
                    <a:schemeClr val="accent2">
                      <a:satMod val="175000"/>
                      <a:alpha val="40000"/>
                    </a:schemeClr>
                  </a:glow>
                  <a:outerShdw blurRad="50000" dist="50800" dir="7500000" algn="tl">
                    <a:srgbClr val="000000">
                      <a:shade val="5000"/>
                      <a:alpha val="35000"/>
                    </a:srgbClr>
                  </a:outerShdw>
                </a:effectLst>
              </a:rPr>
              <a:t>twice?</a:t>
            </a:r>
            <a:endParaRPr lang="en-US" sz="4800" b="1" cap="none" spc="0" dirty="0">
              <a:ln w="19050">
                <a:solidFill>
                  <a:schemeClr val="tx2">
                    <a:tint val="1000"/>
                  </a:schemeClr>
                </a:solidFill>
                <a:prstDash val="solid"/>
              </a:ln>
              <a:solidFill>
                <a:srgbClr val="FF0000"/>
              </a:solidFill>
              <a:effectLst>
                <a:glow rad="63500">
                  <a:schemeClr val="accent2">
                    <a:satMod val="175000"/>
                    <a:alpha val="40000"/>
                  </a:schemeClr>
                </a:glow>
                <a:outerShdw blurRad="50000" dist="50800" dir="7500000" algn="tl">
                  <a:srgbClr val="000000">
                    <a:shade val="5000"/>
                    <a:alpha val="35000"/>
                  </a:srgbClr>
                </a:outerShdw>
              </a:effectLst>
            </a:endParaRPr>
          </a:p>
        </p:txBody>
      </p:sp>
      <p:sp>
        <p:nvSpPr>
          <p:cNvPr id="2" name="TextBox 1"/>
          <p:cNvSpPr txBox="1"/>
          <p:nvPr/>
        </p:nvSpPr>
        <p:spPr>
          <a:xfrm>
            <a:off x="4572000" y="5877580"/>
            <a:ext cx="4299126" cy="523220"/>
          </a:xfrm>
          <a:prstGeom prst="rect">
            <a:avLst/>
          </a:prstGeom>
          <a:solidFill>
            <a:srgbClr val="FFFF00"/>
          </a:solidFill>
          <a:ln w="38100">
            <a:solidFill>
              <a:srgbClr val="0000FF"/>
            </a:solidFill>
          </a:ln>
        </p:spPr>
        <p:txBody>
          <a:bodyPr wrap="none" rtlCol="0">
            <a:spAutoFit/>
          </a:bodyPr>
          <a:lstStyle/>
          <a:p>
            <a:r>
              <a:rPr lang="en-US" sz="2800" b="1" dirty="0" smtClean="0"/>
              <a:t>Hint: </a:t>
            </a:r>
            <a:r>
              <a:rPr lang="en-US" sz="2800" dirty="0" smtClean="0"/>
              <a:t>14 was ratified in 1868</a:t>
            </a:r>
            <a:endParaRPr lang="en-US" sz="2800" dirty="0"/>
          </a:p>
        </p:txBody>
      </p:sp>
      <p:sp>
        <p:nvSpPr>
          <p:cNvPr id="4" name="TextBox 3"/>
          <p:cNvSpPr txBox="1"/>
          <p:nvPr/>
        </p:nvSpPr>
        <p:spPr>
          <a:xfrm>
            <a:off x="465602" y="295870"/>
            <a:ext cx="5242141" cy="923330"/>
          </a:xfrm>
          <a:prstGeom prst="rect">
            <a:avLst/>
          </a:prstGeom>
          <a:noFill/>
        </p:spPr>
        <p:txBody>
          <a:bodyPr wrap="none" rtlCol="0">
            <a:spAutoFit/>
          </a:bodyPr>
          <a:lstStyle/>
          <a:p>
            <a:pPr marL="285750" indent="-285750">
              <a:buFont typeface="Arial" pitchFamily="34" charset="0"/>
              <a:buChar char="•"/>
            </a:pPr>
            <a:r>
              <a:rPr lang="en-US" sz="5400" dirty="0" smtClean="0"/>
              <a:t>14</a:t>
            </a:r>
            <a:r>
              <a:rPr lang="en-US" sz="5400" baseline="30000" dirty="0" smtClean="0"/>
              <a:t>th</a:t>
            </a:r>
            <a:r>
              <a:rPr lang="en-US" sz="5400" dirty="0" smtClean="0"/>
              <a:t> Amendment</a:t>
            </a:r>
            <a:endParaRPr lang="en-US" sz="5400" dirty="0"/>
          </a:p>
        </p:txBody>
      </p:sp>
    </p:spTree>
    <p:extLst>
      <p:ext uri="{BB962C8B-B14F-4D97-AF65-F5344CB8AC3E}">
        <p14:creationId xmlns:p14="http://schemas.microsoft.com/office/powerpoint/2010/main" val="2010926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386"/>
                                        </p:tgtEl>
                                        <p:attrNameLst>
                                          <p:attrName>style.visibility</p:attrName>
                                        </p:attrNameLst>
                                      </p:cBhvr>
                                      <p:to>
                                        <p:strVal val="visible"/>
                                      </p:to>
                                    </p:set>
                                    <p:animEffect transition="in" filter="fade">
                                      <p:cBhvr>
                                        <p:cTn id="10" dur="500"/>
                                        <p:tgtEl>
                                          <p:spTgt spid="1638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1000" fill="hold"/>
                                        <p:tgtEl>
                                          <p:spTgt spid="5"/>
                                        </p:tgtEl>
                                        <p:attrNameLst>
                                          <p:attrName>ppt_w</p:attrName>
                                        </p:attrNameLst>
                                      </p:cBhvr>
                                      <p:tavLst>
                                        <p:tav tm="0">
                                          <p:val>
                                            <p:fltVal val="0"/>
                                          </p:val>
                                        </p:tav>
                                        <p:tav tm="100000">
                                          <p:val>
                                            <p:strVal val="#ppt_w"/>
                                          </p:val>
                                        </p:tav>
                                      </p:tavLst>
                                    </p:anim>
                                    <p:anim calcmode="lin" valueType="num">
                                      <p:cBhvr>
                                        <p:cTn id="16" dur="1000" fill="hold"/>
                                        <p:tgtEl>
                                          <p:spTgt spid="5"/>
                                        </p:tgtEl>
                                        <p:attrNameLst>
                                          <p:attrName>ppt_h</p:attrName>
                                        </p:attrNameLst>
                                      </p:cBhvr>
                                      <p:tavLst>
                                        <p:tav tm="0">
                                          <p:val>
                                            <p:fltVal val="0"/>
                                          </p:val>
                                        </p:tav>
                                        <p:tav tm="100000">
                                          <p:val>
                                            <p:strVal val="#ppt_h"/>
                                          </p:val>
                                        </p:tav>
                                      </p:tavLst>
                                    </p:anim>
                                    <p:anim calcmode="lin" valueType="num">
                                      <p:cBhvr>
                                        <p:cTn id="17" dur="1000" fill="hold"/>
                                        <p:tgtEl>
                                          <p:spTgt spid="5"/>
                                        </p:tgtEl>
                                        <p:attrNameLst>
                                          <p:attrName>style.rotation</p:attrName>
                                        </p:attrNameLst>
                                      </p:cBhvr>
                                      <p:tavLst>
                                        <p:tav tm="0">
                                          <p:val>
                                            <p:fltVal val="90"/>
                                          </p:val>
                                        </p:tav>
                                        <p:tav tm="100000">
                                          <p:val>
                                            <p:fltVal val="0"/>
                                          </p:val>
                                        </p:tav>
                                      </p:tavLst>
                                    </p:anim>
                                    <p:animEffect transition="in" filter="fade">
                                      <p:cBhvr>
                                        <p:cTn id="18" dur="10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fill="hold"/>
                                        <p:tgtEl>
                                          <p:spTgt spid="2"/>
                                        </p:tgtEl>
                                        <p:attrNameLst>
                                          <p:attrName>ppt_x</p:attrName>
                                        </p:attrNameLst>
                                      </p:cBhvr>
                                      <p:tavLst>
                                        <p:tav tm="0">
                                          <p:val>
                                            <p:strVal val="#ppt_x"/>
                                          </p:val>
                                        </p:tav>
                                        <p:tav tm="100000">
                                          <p:val>
                                            <p:strVal val="#ppt_x"/>
                                          </p:val>
                                        </p:tav>
                                      </p:tavLst>
                                    </p:anim>
                                    <p:anim calcmode="lin" valueType="num">
                                      <p:cBhvr additive="base">
                                        <p:cTn id="24"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600" b="1" dirty="0" smtClean="0"/>
              <a:t>No</a:t>
            </a:r>
            <a:r>
              <a:rPr lang="en-US" dirty="0" smtClean="0"/>
              <a:t> Due Process</a:t>
            </a:r>
            <a:endParaRPr lang="en-US" dirty="0"/>
          </a:p>
        </p:txBody>
      </p:sp>
      <p:pic>
        <p:nvPicPr>
          <p:cNvPr id="18434" name="Picture 2" descr="http://blackhistory.phillipmartin.info/school_a_plus.gif"/>
          <p:cNvPicPr>
            <a:picLocks noChangeAspect="1" noChangeArrowheads="1"/>
          </p:cNvPicPr>
          <p:nvPr/>
        </p:nvPicPr>
        <p:blipFill>
          <a:blip r:embed="rId2"/>
          <a:srcRect/>
          <a:stretch>
            <a:fillRect/>
          </a:stretch>
        </p:blipFill>
        <p:spPr bwMode="auto">
          <a:xfrm>
            <a:off x="609600" y="2209800"/>
            <a:ext cx="2971800" cy="4242299"/>
          </a:xfrm>
          <a:prstGeom prst="rect">
            <a:avLst/>
          </a:prstGeom>
          <a:noFill/>
        </p:spPr>
      </p:pic>
      <p:pic>
        <p:nvPicPr>
          <p:cNvPr id="18436" name="Picture 4" descr="http://christophertucker.files.wordpress.com/2011/07/colored-only-sign.jpg"/>
          <p:cNvPicPr>
            <a:picLocks noChangeAspect="1" noChangeArrowheads="1"/>
          </p:cNvPicPr>
          <p:nvPr/>
        </p:nvPicPr>
        <p:blipFill>
          <a:blip r:embed="rId3"/>
          <a:srcRect/>
          <a:stretch>
            <a:fillRect/>
          </a:stretch>
        </p:blipFill>
        <p:spPr bwMode="auto">
          <a:xfrm>
            <a:off x="5562600" y="3048000"/>
            <a:ext cx="3305175" cy="2466975"/>
          </a:xfrm>
          <a:prstGeom prst="rect">
            <a:avLst/>
          </a:prstGeom>
          <a:noFill/>
        </p:spPr>
      </p:pic>
      <p:sp>
        <p:nvSpPr>
          <p:cNvPr id="5" name="Right Arrow 4"/>
          <p:cNvSpPr/>
          <p:nvPr/>
        </p:nvSpPr>
        <p:spPr>
          <a:xfrm>
            <a:off x="3581400" y="3505200"/>
            <a:ext cx="1828800" cy="1524000"/>
          </a:xfrm>
          <a:prstGeom prst="rightArrow">
            <a:avLst/>
          </a:prstGeom>
          <a:solidFill>
            <a:srgbClr val="00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7513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1000"/>
                                        <p:tgtEl>
                                          <p:spTgt spid="18434"/>
                                        </p:tgtEl>
                                      </p:cBhvr>
                                    </p:animEffect>
                                    <p:anim calcmode="lin" valueType="num">
                                      <p:cBhvr>
                                        <p:cTn id="8" dur="1000" fill="hold"/>
                                        <p:tgtEl>
                                          <p:spTgt spid="18434"/>
                                        </p:tgtEl>
                                        <p:attrNameLst>
                                          <p:attrName>ppt_x</p:attrName>
                                        </p:attrNameLst>
                                      </p:cBhvr>
                                      <p:tavLst>
                                        <p:tav tm="0">
                                          <p:val>
                                            <p:strVal val="#ppt_x"/>
                                          </p:val>
                                        </p:tav>
                                        <p:tav tm="100000">
                                          <p:val>
                                            <p:strVal val="#ppt_x"/>
                                          </p:val>
                                        </p:tav>
                                      </p:tavLst>
                                    </p:anim>
                                    <p:anim calcmode="lin" valueType="num">
                                      <p:cBhvr>
                                        <p:cTn id="9" dur="1000" fill="hold"/>
                                        <p:tgtEl>
                                          <p:spTgt spid="1843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8436"/>
                                        </p:tgtEl>
                                        <p:attrNameLst>
                                          <p:attrName>style.visibility</p:attrName>
                                        </p:attrNameLst>
                                      </p:cBhvr>
                                      <p:to>
                                        <p:strVal val="visible"/>
                                      </p:to>
                                    </p:set>
                                    <p:animEffect transition="in" filter="fade">
                                      <p:cBhvr>
                                        <p:cTn id="21" dur="1000"/>
                                        <p:tgtEl>
                                          <p:spTgt spid="18436"/>
                                        </p:tgtEl>
                                      </p:cBhvr>
                                    </p:animEffect>
                                    <p:anim calcmode="lin" valueType="num">
                                      <p:cBhvr>
                                        <p:cTn id="22" dur="1000" fill="hold"/>
                                        <p:tgtEl>
                                          <p:spTgt spid="18436"/>
                                        </p:tgtEl>
                                        <p:attrNameLst>
                                          <p:attrName>ppt_x</p:attrName>
                                        </p:attrNameLst>
                                      </p:cBhvr>
                                      <p:tavLst>
                                        <p:tav tm="0">
                                          <p:val>
                                            <p:strVal val="#ppt_x"/>
                                          </p:val>
                                        </p:tav>
                                        <p:tav tm="100000">
                                          <p:val>
                                            <p:strVal val="#ppt_x"/>
                                          </p:val>
                                        </p:tav>
                                      </p:tavLst>
                                    </p:anim>
                                    <p:anim calcmode="lin" valueType="num">
                                      <p:cBhvr>
                                        <p:cTn id="23" dur="1000" fill="hold"/>
                                        <p:tgtEl>
                                          <p:spTgt spid="1843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1223</Words>
  <Application>Microsoft Office PowerPoint</Application>
  <PresentationFormat>On-screen Show (4:3)</PresentationFormat>
  <Paragraphs>112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Constitution</vt:lpstr>
      <vt:lpstr>Bill of Rights (1st 10 amendments)</vt:lpstr>
      <vt:lpstr>PowerPoint Presentation</vt:lpstr>
      <vt:lpstr>PowerPoint Presentation</vt:lpstr>
      <vt:lpstr>No Due Process</vt:lpstr>
      <vt:lpstr>Due Process</vt:lpstr>
      <vt:lpstr>14th Amendment</vt:lpstr>
      <vt:lpstr>PowerPoint Presentation</vt:lpstr>
      <vt:lpstr>No Due Process</vt:lpstr>
      <vt:lpstr>Due Process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Pearce Dietrich</dc:creator>
  <cp:lastModifiedBy>Bill Collins</cp:lastModifiedBy>
  <cp:revision>31</cp:revision>
  <dcterms:created xsi:type="dcterms:W3CDTF">2013-02-06T17:25:43Z</dcterms:created>
  <dcterms:modified xsi:type="dcterms:W3CDTF">2015-07-29T17:51:04Z</dcterms:modified>
</cp:coreProperties>
</file>