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62" r:id="rId2"/>
    <p:sldId id="263" r:id="rId3"/>
    <p:sldId id="274" r:id="rId4"/>
    <p:sldId id="266" r:id="rId5"/>
    <p:sldId id="268" r:id="rId6"/>
    <p:sldId id="275" r:id="rId7"/>
    <p:sldId id="276" r:id="rId8"/>
    <p:sldId id="278" r:id="rId9"/>
    <p:sldId id="279" r:id="rId10"/>
    <p:sldId id="277" r:id="rId11"/>
    <p:sldId id="284" r:id="rId12"/>
    <p:sldId id="285" r:id="rId13"/>
    <p:sldId id="281" r:id="rId14"/>
    <p:sldId id="282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48"/>
    <a:srgbClr val="000066"/>
    <a:srgbClr val="990000"/>
    <a:srgbClr val="660066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5560" autoAdjust="0"/>
  </p:normalViewPr>
  <p:slideViewPr>
    <p:cSldViewPr>
      <p:cViewPr varScale="1">
        <p:scale>
          <a:sx n="66" d="100"/>
          <a:sy n="66" d="100"/>
        </p:scale>
        <p:origin x="-552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30" d="100"/>
        <a:sy n="13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392AFD-93E6-4B71-BA80-8421477E1EFD}" type="datetimeFigureOut">
              <a:rPr lang="en-US" smtClean="0"/>
              <a:t>8/11/2015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F363DE-EC60-432E-8679-76D1E44E80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078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162E6-2E21-46D3-A382-0DFE28E799CE}" type="datetimeFigureOut">
              <a:rPr lang="en-US" smtClean="0"/>
              <a:t>8/11/2015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F6780-C332-4477-9DCC-054FDFA81DA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162E6-2E21-46D3-A382-0DFE28E799CE}" type="datetimeFigureOut">
              <a:rPr lang="en-US" smtClean="0"/>
              <a:t>8/11/2015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F6780-C332-4477-9DCC-054FDFA81DA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162E6-2E21-46D3-A382-0DFE28E799CE}" type="datetimeFigureOut">
              <a:rPr lang="en-US" smtClean="0"/>
              <a:t>8/11/2015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F6780-C332-4477-9DCC-054FDFA81DA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162E6-2E21-46D3-A382-0DFE28E799CE}" type="datetimeFigureOut">
              <a:rPr lang="en-US" smtClean="0"/>
              <a:t>8/11/2015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F6780-C332-4477-9DCC-054FDFA81DA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162E6-2E21-46D3-A382-0DFE28E799CE}" type="datetimeFigureOut">
              <a:rPr lang="en-US" smtClean="0"/>
              <a:t>8/11/2015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F6780-C332-4477-9DCC-054FDFA81DA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162E6-2E21-46D3-A382-0DFE28E799CE}" type="datetimeFigureOut">
              <a:rPr lang="en-US" smtClean="0"/>
              <a:t>8/11/2015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F6780-C332-4477-9DCC-054FDFA81DA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162E6-2E21-46D3-A382-0DFE28E799CE}" type="datetimeFigureOut">
              <a:rPr lang="en-US" smtClean="0"/>
              <a:t>8/11/2015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F6780-C332-4477-9DCC-054FDFA81DA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162E6-2E21-46D3-A382-0DFE28E799CE}" type="datetimeFigureOut">
              <a:rPr lang="en-US" smtClean="0"/>
              <a:t>8/11/2015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F6780-C332-4477-9DCC-054FDFA81DA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162E6-2E21-46D3-A382-0DFE28E799CE}" type="datetimeFigureOut">
              <a:rPr lang="en-US" smtClean="0"/>
              <a:t>8/11/2015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F6780-C332-4477-9DCC-054FDFA81DA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162E6-2E21-46D3-A382-0DFE28E799CE}" type="datetimeFigureOut">
              <a:rPr lang="en-US" smtClean="0"/>
              <a:t>8/11/2015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F6780-C332-4477-9DCC-054FDFA81DA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162E6-2E21-46D3-A382-0DFE28E799CE}" type="datetimeFigureOut">
              <a:rPr lang="en-US" smtClean="0"/>
              <a:t>8/11/2015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F6780-C332-4477-9DCC-054FDFA81DA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0162E6-2E21-46D3-A382-0DFE28E799CE}" type="datetimeFigureOut">
              <a:rPr lang="en-US" smtClean="0"/>
              <a:t>8/11/2015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2F6780-C332-4477-9DCC-054FDFA81DA3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3.w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3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wmf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85800" y="228600"/>
            <a:ext cx="8153400" cy="64008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56303" y="228600"/>
            <a:ext cx="4106197" cy="64008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56302" y="228600"/>
            <a:ext cx="4106197" cy="2209799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56303" y="2438400"/>
            <a:ext cx="8182897" cy="21336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" name="Straight Connector 2"/>
          <p:cNvCxnSpPr/>
          <p:nvPr/>
        </p:nvCxnSpPr>
        <p:spPr>
          <a:xfrm>
            <a:off x="685800" y="762000"/>
            <a:ext cx="81534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671051" y="5562600"/>
            <a:ext cx="8153400" cy="0"/>
          </a:xfrm>
          <a:prstGeom prst="line">
            <a:avLst/>
          </a:prstGeom>
          <a:ln w="762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1698357" y="152400"/>
            <a:ext cx="21878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FFFF00"/>
                </a:solidFill>
              </a:rPr>
              <a:t>Legislative</a:t>
            </a:r>
            <a:endParaRPr lang="en-US" sz="3600" b="1" dirty="0">
              <a:solidFill>
                <a:srgbClr val="FFFF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91200" y="152400"/>
            <a:ext cx="20047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00B0F0"/>
                </a:solidFill>
              </a:rPr>
              <a:t>Executive</a:t>
            </a:r>
            <a:endParaRPr lang="en-US" sz="3600" b="1" dirty="0">
              <a:solidFill>
                <a:srgbClr val="00B0F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 rot="16200000" flipH="1">
            <a:off x="-931107" y="1275376"/>
            <a:ext cx="24350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National</a:t>
            </a:r>
            <a:endParaRPr lang="en-US" sz="3600" b="1" dirty="0"/>
          </a:p>
        </p:txBody>
      </p:sp>
      <p:sp>
        <p:nvSpPr>
          <p:cNvPr id="12" name="TextBox 11"/>
          <p:cNvSpPr txBox="1"/>
          <p:nvPr/>
        </p:nvSpPr>
        <p:spPr>
          <a:xfrm rot="16200000" flipH="1">
            <a:off x="-931107" y="3104176"/>
            <a:ext cx="24350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State</a:t>
            </a:r>
            <a:endParaRPr lang="en-US" sz="3600" b="1" dirty="0"/>
          </a:p>
        </p:txBody>
      </p:sp>
      <p:sp>
        <p:nvSpPr>
          <p:cNvPr id="13" name="TextBox 12"/>
          <p:cNvSpPr txBox="1"/>
          <p:nvPr/>
        </p:nvSpPr>
        <p:spPr>
          <a:xfrm rot="16200000" flipH="1">
            <a:off x="-931107" y="5241093"/>
            <a:ext cx="24350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Local</a:t>
            </a:r>
            <a:endParaRPr lang="en-US" sz="36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7772400" y="4572000"/>
            <a:ext cx="1057149" cy="46166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county</a:t>
            </a:r>
            <a:endParaRPr lang="en-US" sz="24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7401370" y="5562600"/>
            <a:ext cx="1437830" cy="46166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dirty="0"/>
              <a:t>c</a:t>
            </a:r>
            <a:r>
              <a:rPr lang="en-US" sz="2400" b="1" dirty="0" smtClean="0"/>
              <a:t>ity/town</a:t>
            </a:r>
            <a:endParaRPr lang="en-US" sz="24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808384" y="824805"/>
            <a:ext cx="4014240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Congress</a:t>
            </a:r>
          </a:p>
          <a:p>
            <a:r>
              <a:rPr lang="en-US" sz="2800" dirty="0" smtClean="0"/>
              <a:t>- Senate</a:t>
            </a:r>
          </a:p>
          <a:p>
            <a:r>
              <a:rPr lang="en-US" sz="2800" dirty="0" smtClean="0"/>
              <a:t>- House of representatives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96430" y="2667000"/>
            <a:ext cx="3242170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General Assembly</a:t>
            </a:r>
          </a:p>
          <a:p>
            <a:r>
              <a:rPr lang="en-US" sz="2800" dirty="0" smtClean="0"/>
              <a:t>- Senate</a:t>
            </a:r>
          </a:p>
          <a:p>
            <a:r>
              <a:rPr lang="en-US" sz="2800" dirty="0" smtClean="0"/>
              <a:t>- House of delegates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48830" y="4749225"/>
            <a:ext cx="37096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Board of Supervisors</a:t>
            </a:r>
            <a:endParaRPr lang="en-US" sz="2800" dirty="0" smtClean="0"/>
          </a:p>
        </p:txBody>
      </p:sp>
      <p:sp>
        <p:nvSpPr>
          <p:cNvPr id="18" name="TextBox 17"/>
          <p:cNvSpPr txBox="1"/>
          <p:nvPr/>
        </p:nvSpPr>
        <p:spPr>
          <a:xfrm>
            <a:off x="979310" y="5823912"/>
            <a:ext cx="14366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Council</a:t>
            </a:r>
            <a:endParaRPr lang="en-US" sz="2800" dirty="0" smtClean="0"/>
          </a:p>
        </p:txBody>
      </p:sp>
      <p:sp>
        <p:nvSpPr>
          <p:cNvPr id="19" name="TextBox 18"/>
          <p:cNvSpPr txBox="1"/>
          <p:nvPr/>
        </p:nvSpPr>
        <p:spPr>
          <a:xfrm>
            <a:off x="5013146" y="847664"/>
            <a:ext cx="2454454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President</a:t>
            </a:r>
          </a:p>
          <a:p>
            <a:r>
              <a:rPr lang="en-US" sz="2800" dirty="0" smtClean="0"/>
              <a:t>- Vice President</a:t>
            </a:r>
          </a:p>
          <a:p>
            <a:r>
              <a:rPr lang="en-US" sz="2800" dirty="0" smtClean="0"/>
              <a:t>- Cabinet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999849" y="2659974"/>
            <a:ext cx="2192652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Governor</a:t>
            </a:r>
          </a:p>
          <a:p>
            <a:r>
              <a:rPr lang="en-US" sz="2800" dirty="0" smtClean="0"/>
              <a:t>- Lt. Governor</a:t>
            </a:r>
          </a:p>
          <a:p>
            <a:r>
              <a:rPr lang="en-US" sz="2800" dirty="0" smtClean="0"/>
              <a:t>- Cabinet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103079" y="4572000"/>
            <a:ext cx="170950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Manager</a:t>
            </a:r>
          </a:p>
          <a:p>
            <a:r>
              <a:rPr lang="en-US" sz="2800" dirty="0" smtClean="0"/>
              <a:t>- hired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133559" y="5739825"/>
            <a:ext cx="12949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Mayor</a:t>
            </a:r>
          </a:p>
        </p:txBody>
      </p:sp>
      <p:pic>
        <p:nvPicPr>
          <p:cNvPr id="23" name="Picture 4" descr="http://www.clker.com/cliparts/8/0/2/f/1195422341143187879Gerald_G_Man_in_Suit.svg.hi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751947" y="5486400"/>
            <a:ext cx="440554" cy="1260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8" name="Group 27"/>
          <p:cNvGrpSpPr/>
          <p:nvPr/>
        </p:nvGrpSpPr>
        <p:grpSpPr>
          <a:xfrm>
            <a:off x="2792278" y="5485847"/>
            <a:ext cx="1755631" cy="1260900"/>
            <a:chOff x="2792278" y="5485847"/>
            <a:chExt cx="1755631" cy="1260900"/>
          </a:xfrm>
        </p:grpSpPr>
        <p:pic>
          <p:nvPicPr>
            <p:cNvPr id="24" name="Picture 4" descr="http://www.clker.com/cliparts/8/0/2/f/1195422341143187879Gerald_G_Man_in_Suit.svg.hi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2792278" y="5485850"/>
              <a:ext cx="440554" cy="12608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4" descr="http://www.clker.com/cliparts/8/0/2/f/1195422341143187879Gerald_G_Man_in_Suit.svg.hi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232832" y="5485849"/>
              <a:ext cx="440554" cy="12608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Picture 4" descr="http://www.clker.com/cliparts/8/0/2/f/1195422341143187879Gerald_G_Man_in_Suit.svg.hi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673386" y="5485848"/>
              <a:ext cx="440554" cy="12608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Picture 4" descr="http://www.clker.com/cliparts/8/0/2/f/1195422341143187879Gerald_G_Man_in_Suit.svg.hi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107355" y="5485847"/>
              <a:ext cx="440554" cy="12608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870442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0" y="2133600"/>
            <a:ext cx="9144000" cy="0"/>
          </a:xfrm>
          <a:prstGeom prst="line">
            <a:avLst/>
          </a:prstGeom>
          <a:ln w="76200">
            <a:solidFill>
              <a:schemeClr val="tx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>
            <a:off x="0" y="4724400"/>
            <a:ext cx="9144000" cy="0"/>
          </a:xfrm>
          <a:prstGeom prst="line">
            <a:avLst/>
          </a:prstGeom>
          <a:ln w="76200">
            <a:solidFill>
              <a:schemeClr val="tx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3" descr="C:\Documents and Settings\Pearce Dietrich\Local Settings\Temporary Internet Files\Content.IE5\092FKHMV\MC900174377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286" y="1"/>
            <a:ext cx="2554514" cy="1606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C:\Documents and Settings\Pearce Dietrich\Local Settings\Temporary Internet Files\Content.IE5\092FKHMV\MC900027417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043" y="2590800"/>
            <a:ext cx="2413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7" name="Group 16"/>
          <p:cNvGrpSpPr/>
          <p:nvPr/>
        </p:nvGrpSpPr>
        <p:grpSpPr>
          <a:xfrm>
            <a:off x="838200" y="5257800"/>
            <a:ext cx="1219200" cy="1066800"/>
            <a:chOff x="838200" y="5257800"/>
            <a:chExt cx="1219200" cy="1066800"/>
          </a:xfrm>
        </p:grpSpPr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55000" t="67000" r="35001" b="19000"/>
            <a:stretch>
              <a:fillRect/>
            </a:stretch>
          </p:blipFill>
          <p:spPr bwMode="auto">
            <a:xfrm>
              <a:off x="838200" y="5257800"/>
              <a:ext cx="1219200" cy="1066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5-Point Star 9"/>
            <p:cNvSpPr/>
            <p:nvPr/>
          </p:nvSpPr>
          <p:spPr>
            <a:xfrm>
              <a:off x="1447800" y="5715000"/>
              <a:ext cx="76200" cy="76200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609600" y="1606882"/>
            <a:ext cx="16412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FF00"/>
                </a:solidFill>
              </a:rPr>
              <a:t>National</a:t>
            </a:r>
            <a:endParaRPr lang="en-US" sz="3200" b="1" dirty="0">
              <a:solidFill>
                <a:srgbClr val="FFFF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00256" y="4139625"/>
            <a:ext cx="10599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FF00"/>
                </a:solidFill>
              </a:rPr>
              <a:t>State</a:t>
            </a:r>
            <a:endParaRPr lang="en-US" sz="3200" b="1" dirty="0">
              <a:solidFill>
                <a:srgbClr val="FFFF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29285" y="6324600"/>
            <a:ext cx="10510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FF00"/>
                </a:solidFill>
              </a:rPr>
              <a:t>Local</a:t>
            </a:r>
            <a:endParaRPr lang="en-US" sz="3200" b="1" dirty="0">
              <a:solidFill>
                <a:srgbClr val="FFFF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334417" y="76200"/>
            <a:ext cx="5620641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sz="3200" b="1" dirty="0" smtClean="0"/>
              <a:t>Foreign Policy </a:t>
            </a:r>
            <a:r>
              <a:rPr lang="en-US" sz="2800" dirty="0" smtClean="0"/>
              <a:t>(war)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3200" b="1" dirty="0" smtClean="0"/>
              <a:t>Regulate Commerce </a:t>
            </a:r>
            <a:r>
              <a:rPr lang="en-US" sz="2800" dirty="0" smtClean="0"/>
              <a:t>(business)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3200" b="1" dirty="0" smtClean="0"/>
              <a:t>Foreign countries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3200" b="1" dirty="0" smtClean="0"/>
              <a:t>Between states</a:t>
            </a:r>
            <a:endParaRPr lang="en-US" sz="32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3334417" y="2410898"/>
            <a:ext cx="5688224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sz="3200" b="1" dirty="0" smtClean="0"/>
              <a:t>Schools</a:t>
            </a:r>
            <a:endParaRPr lang="en-US" sz="2800" dirty="0" smtClean="0"/>
          </a:p>
          <a:p>
            <a:pPr marL="457200" indent="-457200">
              <a:buFont typeface="Arial" pitchFamily="34" charset="0"/>
              <a:buChar char="•"/>
            </a:pPr>
            <a:r>
              <a:rPr lang="en-US" sz="3200" b="1" dirty="0" smtClean="0"/>
              <a:t>Public Health </a:t>
            </a:r>
            <a:r>
              <a:rPr lang="en-US" sz="2400" dirty="0" smtClean="0"/>
              <a:t>(Medicaid /Medicare)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3200" b="1" dirty="0" smtClean="0"/>
              <a:t>Public Safety </a:t>
            </a:r>
            <a:r>
              <a:rPr lang="en-US" sz="2400" dirty="0" smtClean="0"/>
              <a:t>(police, firefighters)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3200" b="1" dirty="0" smtClean="0"/>
              <a:t>Public Welfare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366664" y="5435025"/>
            <a:ext cx="52439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sz="3200" b="1" dirty="0" smtClean="0"/>
              <a:t>Serve local residents needs</a:t>
            </a:r>
          </a:p>
        </p:txBody>
      </p:sp>
      <p:pic>
        <p:nvPicPr>
          <p:cNvPr id="18" name="Picture 3" descr="C:\Documents and Settings\Pearce Dietrich\Local Settings\Temporary Internet Files\Content.IE5\092FKHMV\MC900174377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286" y="50800"/>
            <a:ext cx="2554514" cy="1606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2" descr="C:\Documents and Settings\Pearce Dietrich\Local Settings\Temporary Internet Files\Content.IE5\092FKHMV\MC900027417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043" y="2641599"/>
            <a:ext cx="2413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39032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4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85800" y="228600"/>
            <a:ext cx="8153400" cy="64008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56303" y="228600"/>
            <a:ext cx="4106197" cy="64008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56302" y="228600"/>
            <a:ext cx="4106197" cy="2209799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56303" y="2438400"/>
            <a:ext cx="8182897" cy="21336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" name="Straight Connector 2"/>
          <p:cNvCxnSpPr/>
          <p:nvPr/>
        </p:nvCxnSpPr>
        <p:spPr>
          <a:xfrm>
            <a:off x="685800" y="762000"/>
            <a:ext cx="81534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671051" y="5562600"/>
            <a:ext cx="8153400" cy="0"/>
          </a:xfrm>
          <a:prstGeom prst="line">
            <a:avLst/>
          </a:prstGeom>
          <a:ln w="762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1698357" y="152400"/>
            <a:ext cx="21878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FFFF00"/>
                </a:solidFill>
              </a:rPr>
              <a:t>Legislative</a:t>
            </a:r>
            <a:endParaRPr lang="en-US" sz="3600" b="1" dirty="0">
              <a:solidFill>
                <a:srgbClr val="FFFF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91200" y="152400"/>
            <a:ext cx="20047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00B0F0"/>
                </a:solidFill>
              </a:rPr>
              <a:t>Executive</a:t>
            </a:r>
            <a:endParaRPr lang="en-US" sz="3600" b="1" dirty="0">
              <a:solidFill>
                <a:srgbClr val="00B0F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 rot="16200000" flipH="1">
            <a:off x="-931107" y="1275376"/>
            <a:ext cx="24350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National</a:t>
            </a:r>
            <a:endParaRPr lang="en-US" sz="3600" b="1" dirty="0"/>
          </a:p>
        </p:txBody>
      </p:sp>
      <p:sp>
        <p:nvSpPr>
          <p:cNvPr id="12" name="TextBox 11"/>
          <p:cNvSpPr txBox="1"/>
          <p:nvPr/>
        </p:nvSpPr>
        <p:spPr>
          <a:xfrm rot="16200000" flipH="1">
            <a:off x="-931107" y="3104176"/>
            <a:ext cx="24350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State</a:t>
            </a:r>
            <a:endParaRPr lang="en-US" sz="3600" b="1" dirty="0"/>
          </a:p>
        </p:txBody>
      </p:sp>
      <p:sp>
        <p:nvSpPr>
          <p:cNvPr id="13" name="TextBox 12"/>
          <p:cNvSpPr txBox="1"/>
          <p:nvPr/>
        </p:nvSpPr>
        <p:spPr>
          <a:xfrm rot="16200000" flipH="1">
            <a:off x="-931107" y="5241093"/>
            <a:ext cx="24350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Local</a:t>
            </a:r>
            <a:endParaRPr lang="en-US" sz="36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7772400" y="4572000"/>
            <a:ext cx="1057149" cy="46166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county</a:t>
            </a:r>
            <a:endParaRPr lang="en-US" sz="24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7401370" y="5562600"/>
            <a:ext cx="1437830" cy="46166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dirty="0"/>
              <a:t>c</a:t>
            </a:r>
            <a:r>
              <a:rPr lang="en-US" sz="2400" b="1" dirty="0" smtClean="0"/>
              <a:t>ity/town</a:t>
            </a:r>
            <a:endParaRPr lang="en-US" sz="24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808384" y="824805"/>
            <a:ext cx="4014240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Congress</a:t>
            </a:r>
          </a:p>
          <a:p>
            <a:r>
              <a:rPr lang="en-US" sz="2800" dirty="0" smtClean="0"/>
              <a:t>- Senate</a:t>
            </a:r>
          </a:p>
          <a:p>
            <a:r>
              <a:rPr lang="en-US" sz="2800" dirty="0" smtClean="0"/>
              <a:t>- House of representatives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96430" y="2667000"/>
            <a:ext cx="3242170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General Assembly</a:t>
            </a:r>
          </a:p>
          <a:p>
            <a:r>
              <a:rPr lang="en-US" sz="2800" dirty="0" smtClean="0"/>
              <a:t>- Senate</a:t>
            </a:r>
          </a:p>
          <a:p>
            <a:r>
              <a:rPr lang="en-US" sz="2800" dirty="0" smtClean="0"/>
              <a:t>- House of delegates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48830" y="4749225"/>
            <a:ext cx="37096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Board of Supervisors</a:t>
            </a:r>
            <a:endParaRPr lang="en-US" sz="2800" dirty="0" smtClean="0"/>
          </a:p>
        </p:txBody>
      </p:sp>
      <p:sp>
        <p:nvSpPr>
          <p:cNvPr id="18" name="TextBox 17"/>
          <p:cNvSpPr txBox="1"/>
          <p:nvPr/>
        </p:nvSpPr>
        <p:spPr>
          <a:xfrm>
            <a:off x="979310" y="5823912"/>
            <a:ext cx="14366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Council</a:t>
            </a:r>
            <a:endParaRPr lang="en-US" sz="2800" dirty="0" smtClean="0"/>
          </a:p>
        </p:txBody>
      </p:sp>
      <p:sp>
        <p:nvSpPr>
          <p:cNvPr id="19" name="TextBox 18"/>
          <p:cNvSpPr txBox="1"/>
          <p:nvPr/>
        </p:nvSpPr>
        <p:spPr>
          <a:xfrm>
            <a:off x="5013146" y="847664"/>
            <a:ext cx="2454454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President</a:t>
            </a:r>
          </a:p>
          <a:p>
            <a:r>
              <a:rPr lang="en-US" sz="2800" dirty="0" smtClean="0"/>
              <a:t>- Vice President</a:t>
            </a:r>
          </a:p>
          <a:p>
            <a:r>
              <a:rPr lang="en-US" sz="2800" dirty="0" smtClean="0"/>
              <a:t>- Cabinet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999849" y="2659974"/>
            <a:ext cx="2192652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Governor</a:t>
            </a:r>
          </a:p>
          <a:p>
            <a:r>
              <a:rPr lang="en-US" sz="2800" dirty="0" smtClean="0"/>
              <a:t>- Lt. Governor</a:t>
            </a:r>
          </a:p>
          <a:p>
            <a:r>
              <a:rPr lang="en-US" sz="2800" dirty="0" smtClean="0"/>
              <a:t>- Cabinet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103079" y="4572000"/>
            <a:ext cx="170950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Manager</a:t>
            </a:r>
          </a:p>
          <a:p>
            <a:r>
              <a:rPr lang="en-US" sz="2800" dirty="0" smtClean="0"/>
              <a:t>- hired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133559" y="5739825"/>
            <a:ext cx="12949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Mayor</a:t>
            </a:r>
          </a:p>
        </p:txBody>
      </p:sp>
      <p:pic>
        <p:nvPicPr>
          <p:cNvPr id="23" name="Picture 4" descr="http://www.clker.com/cliparts/8/0/2/f/1195422341143187879Gerald_G_Man_in_Suit.svg.hi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751947" y="5486400"/>
            <a:ext cx="440554" cy="1260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8" name="Group 27"/>
          <p:cNvGrpSpPr/>
          <p:nvPr/>
        </p:nvGrpSpPr>
        <p:grpSpPr>
          <a:xfrm>
            <a:off x="2792278" y="5485847"/>
            <a:ext cx="1755631" cy="1260900"/>
            <a:chOff x="2792278" y="5485847"/>
            <a:chExt cx="1755631" cy="1260900"/>
          </a:xfrm>
        </p:grpSpPr>
        <p:pic>
          <p:nvPicPr>
            <p:cNvPr id="24" name="Picture 4" descr="http://www.clker.com/cliparts/8/0/2/f/1195422341143187879Gerald_G_Man_in_Suit.svg.hi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2792278" y="5485850"/>
              <a:ext cx="440554" cy="12608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4" descr="http://www.clker.com/cliparts/8/0/2/f/1195422341143187879Gerald_G_Man_in_Suit.svg.hi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232832" y="5485849"/>
              <a:ext cx="440554" cy="12608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Picture 4" descr="http://www.clker.com/cliparts/8/0/2/f/1195422341143187879Gerald_G_Man_in_Suit.svg.hi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673386" y="5485848"/>
              <a:ext cx="440554" cy="12608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Picture 4" descr="http://www.clker.com/cliparts/8/0/2/f/1195422341143187879Gerald_G_Man_in_Suit.svg.hi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107355" y="5485847"/>
              <a:ext cx="440554" cy="12608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9" name="Rectangle 28"/>
          <p:cNvSpPr/>
          <p:nvPr/>
        </p:nvSpPr>
        <p:spPr>
          <a:xfrm>
            <a:off x="656301" y="2438400"/>
            <a:ext cx="8168149" cy="213360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4038600" y="3974441"/>
            <a:ext cx="1543949" cy="646331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FFFF00"/>
                </a:solidFill>
              </a:rPr>
              <a:t>Budget</a:t>
            </a:r>
            <a:endParaRPr lang="en-US" sz="3600" b="1" dirty="0">
              <a:solidFill>
                <a:srgbClr val="FFFF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098018" y="2404721"/>
            <a:ext cx="1741182" cy="1077218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FF00"/>
                </a:solidFill>
              </a:rPr>
              <a:t>Biennial</a:t>
            </a:r>
          </a:p>
          <a:p>
            <a:pPr algn="ctr"/>
            <a:r>
              <a:rPr lang="en-US" sz="2800" b="1" dirty="0" smtClean="0">
                <a:solidFill>
                  <a:srgbClr val="FFFF00"/>
                </a:solidFill>
              </a:rPr>
              <a:t>(2 years)</a:t>
            </a:r>
            <a:endParaRPr lang="en-US" sz="28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5953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4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467600" y="5130225"/>
            <a:ext cx="1219200" cy="1066800"/>
            <a:chOff x="838200" y="5257800"/>
            <a:chExt cx="1219200" cy="1066800"/>
          </a:xfrm>
        </p:grpSpPr>
        <p:pic>
          <p:nvPicPr>
            <p:cNvPr id="3" name="Picture 2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55000" t="67000" r="35001" b="19000"/>
            <a:stretch>
              <a:fillRect/>
            </a:stretch>
          </p:blipFill>
          <p:spPr bwMode="auto">
            <a:xfrm>
              <a:off x="838200" y="5257800"/>
              <a:ext cx="1219200" cy="1066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" name="5-Point Star 3"/>
            <p:cNvSpPr/>
            <p:nvPr/>
          </p:nvSpPr>
          <p:spPr>
            <a:xfrm>
              <a:off x="1447800" y="5715000"/>
              <a:ext cx="76200" cy="76200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4146013" y="4113651"/>
            <a:ext cx="10599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FF00"/>
                </a:solidFill>
              </a:rPr>
              <a:t>State</a:t>
            </a:r>
            <a:endParaRPr lang="en-US" sz="3200" b="1" dirty="0">
              <a:solidFill>
                <a:srgbClr val="FFFF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58685" y="6197025"/>
            <a:ext cx="10510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FF00"/>
                </a:solidFill>
              </a:rPr>
              <a:t>Local</a:t>
            </a:r>
            <a:endParaRPr lang="en-US" sz="3200" b="1" dirty="0">
              <a:solidFill>
                <a:srgbClr val="FFFF00"/>
              </a:solidFill>
            </a:endParaRPr>
          </a:p>
        </p:txBody>
      </p:sp>
      <p:pic>
        <p:nvPicPr>
          <p:cNvPr id="7" name="Picture 3" descr="C:\Documents and Settings\Pearce Dietrich\Local Settings\Temporary Internet Files\Content.IE5\092FKHMV\MC900174377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286" y="50800"/>
            <a:ext cx="2554514" cy="1606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C:\Documents and Settings\Pearce Dietrich\Local Settings\Temporary Internet Files\Content.IE5\092FKHMV\MC900027417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52800" y="2615625"/>
            <a:ext cx="2413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609600" y="1657681"/>
            <a:ext cx="16412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FF00"/>
                </a:solidFill>
              </a:rPr>
              <a:t>National</a:t>
            </a:r>
            <a:endParaRPr lang="en-US" sz="3200" b="1" dirty="0">
              <a:solidFill>
                <a:srgbClr val="FFFF00"/>
              </a:solidFill>
            </a:endParaRPr>
          </a:p>
        </p:txBody>
      </p:sp>
      <p:sp>
        <p:nvSpPr>
          <p:cNvPr id="10" name="Right Arrow 9"/>
          <p:cNvSpPr/>
          <p:nvPr/>
        </p:nvSpPr>
        <p:spPr>
          <a:xfrm rot="2529923">
            <a:off x="2378720" y="2146012"/>
            <a:ext cx="1447800" cy="9392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 rot="2529923">
            <a:off x="5891899" y="4335171"/>
            <a:ext cx="1447800" cy="9392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3733800" y="86380"/>
            <a:ext cx="5132697" cy="2123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Why does the State &amp; Local government get power?</a:t>
            </a:r>
            <a:endParaRPr lang="en-US" sz="4400" dirty="0"/>
          </a:p>
        </p:txBody>
      </p:sp>
      <p:sp>
        <p:nvSpPr>
          <p:cNvPr id="17" name="TextBox 16"/>
          <p:cNvSpPr txBox="1"/>
          <p:nvPr/>
        </p:nvSpPr>
        <p:spPr>
          <a:xfrm>
            <a:off x="73222" y="5259050"/>
            <a:ext cx="5132697" cy="14465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/>
              <a:t>WHERE</a:t>
            </a:r>
            <a:r>
              <a:rPr lang="en-US" sz="4400" dirty="0" smtClean="0"/>
              <a:t> does the power come from?</a:t>
            </a:r>
            <a:endParaRPr lang="en-US" sz="4400" dirty="0"/>
          </a:p>
        </p:txBody>
      </p:sp>
      <p:grpSp>
        <p:nvGrpSpPr>
          <p:cNvPr id="19" name="Group 18"/>
          <p:cNvGrpSpPr/>
          <p:nvPr/>
        </p:nvGrpSpPr>
        <p:grpSpPr>
          <a:xfrm>
            <a:off x="155575" y="1549811"/>
            <a:ext cx="3197225" cy="3580414"/>
            <a:chOff x="155575" y="1549811"/>
            <a:chExt cx="3197225" cy="3580414"/>
          </a:xfrm>
        </p:grpSpPr>
        <p:pic>
          <p:nvPicPr>
            <p:cNvPr id="2050" name="Picture 2" descr="http://www.clker.com/cliparts/e/6/c/9/11949844772082631493parchment_paper_portrai1.svg.med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5575" y="1549811"/>
              <a:ext cx="3197225" cy="35804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TextBox 17"/>
            <p:cNvSpPr txBox="1"/>
            <p:nvPr/>
          </p:nvSpPr>
          <p:spPr>
            <a:xfrm>
              <a:off x="907593" y="2158425"/>
              <a:ext cx="229280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>
                  <a:solidFill>
                    <a:schemeClr val="bg1"/>
                  </a:solidFill>
                </a:rPr>
                <a:t>Constitution</a:t>
              </a:r>
              <a:endParaRPr lang="en-US" sz="3200" b="1" dirty="0">
                <a:solidFill>
                  <a:schemeClr val="bg1"/>
                </a:solidFill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915915" y="2621340"/>
              <a:ext cx="2436885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9600" b="1" dirty="0" smtClean="0">
                  <a:solidFill>
                    <a:schemeClr val="bg1"/>
                  </a:solidFill>
                </a:rPr>
                <a:t>10</a:t>
              </a:r>
              <a:r>
                <a:rPr lang="en-US" sz="9600" b="1" baseline="30000" dirty="0" smtClean="0">
                  <a:solidFill>
                    <a:schemeClr val="bg1"/>
                  </a:solidFill>
                </a:rPr>
                <a:t>th</a:t>
              </a:r>
              <a:r>
                <a:rPr lang="en-US" sz="9600" b="1" dirty="0" smtClean="0">
                  <a:solidFill>
                    <a:schemeClr val="bg1"/>
                  </a:solidFill>
                </a:rPr>
                <a:t> </a:t>
              </a:r>
              <a:endParaRPr lang="en-US" sz="9600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29155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4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2973388" y="2743200"/>
            <a:ext cx="3197225" cy="3580414"/>
            <a:chOff x="155575" y="1549811"/>
            <a:chExt cx="3197225" cy="3580414"/>
          </a:xfrm>
        </p:grpSpPr>
        <p:pic>
          <p:nvPicPr>
            <p:cNvPr id="4" name="Picture 2" descr="http://www.clker.com/cliparts/e/6/c/9/11949844772082631493parchment_paper_portrai1.svg.med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5575" y="1549811"/>
              <a:ext cx="3197225" cy="35804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xtBox 4"/>
            <p:cNvSpPr txBox="1"/>
            <p:nvPr/>
          </p:nvSpPr>
          <p:spPr>
            <a:xfrm>
              <a:off x="907593" y="2158425"/>
              <a:ext cx="229280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>
                  <a:solidFill>
                    <a:schemeClr val="bg1"/>
                  </a:solidFill>
                </a:rPr>
                <a:t>Constitution</a:t>
              </a:r>
              <a:endParaRPr lang="en-US" sz="3200" b="1" dirty="0">
                <a:solidFill>
                  <a:schemeClr val="bg1"/>
                </a:solidFill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915915" y="2621340"/>
              <a:ext cx="2436885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9600" b="1" dirty="0" smtClean="0">
                  <a:solidFill>
                    <a:schemeClr val="bg1"/>
                  </a:solidFill>
                </a:rPr>
                <a:t>10</a:t>
              </a:r>
              <a:r>
                <a:rPr lang="en-US" sz="9600" b="1" baseline="30000" dirty="0" smtClean="0">
                  <a:solidFill>
                    <a:schemeClr val="bg1"/>
                  </a:solidFill>
                </a:rPr>
                <a:t>th</a:t>
              </a:r>
              <a:r>
                <a:rPr lang="en-US" sz="9600" b="1" dirty="0" smtClean="0">
                  <a:solidFill>
                    <a:schemeClr val="bg1"/>
                  </a:solidFill>
                </a:rPr>
                <a:t> </a:t>
              </a:r>
              <a:endParaRPr lang="en-US" sz="96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76200" y="76200"/>
            <a:ext cx="883919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smtClean="0"/>
              <a:t>10</a:t>
            </a:r>
            <a:r>
              <a:rPr lang="en-US" sz="7200" b="1" baseline="30000" dirty="0" smtClean="0"/>
              <a:t>th</a:t>
            </a:r>
            <a:r>
              <a:rPr lang="en-US" sz="7200" b="1" dirty="0" smtClean="0"/>
              <a:t> amendment</a:t>
            </a:r>
            <a:endParaRPr lang="en-US" sz="8000" b="1" dirty="0" smtClean="0"/>
          </a:p>
          <a:p>
            <a:r>
              <a:rPr lang="en-US" sz="5400" b="1" dirty="0" smtClean="0"/>
              <a:t>-reserves </a:t>
            </a:r>
            <a:r>
              <a:rPr lang="en-US" sz="5400" dirty="0" smtClean="0"/>
              <a:t>powers for the states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3294303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4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95400" y="2605556"/>
            <a:ext cx="229239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rgbClr val="FFFF00"/>
                </a:solidFill>
              </a:rPr>
              <a:t>State</a:t>
            </a:r>
            <a:endParaRPr lang="en-US" sz="6000" b="1" dirty="0">
              <a:solidFill>
                <a:srgbClr val="FFFF00"/>
              </a:solidFill>
            </a:endParaRPr>
          </a:p>
        </p:txBody>
      </p:sp>
      <p:pic>
        <p:nvPicPr>
          <p:cNvPr id="4" name="Picture 2" descr="C:\Documents and Settings\Pearce Dietrich\Local Settings\Temporary Internet Files\Content.IE5\092FKHMV\MC900027417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224117"/>
            <a:ext cx="3657600" cy="231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4"/>
          <p:cNvGrpSpPr/>
          <p:nvPr/>
        </p:nvGrpSpPr>
        <p:grpSpPr>
          <a:xfrm>
            <a:off x="6016603" y="949220"/>
            <a:ext cx="1905000" cy="1531548"/>
            <a:chOff x="838200" y="5257800"/>
            <a:chExt cx="1219200" cy="1066800"/>
          </a:xfrm>
        </p:grpSpPr>
        <p:pic>
          <p:nvPicPr>
            <p:cNvPr id="6" name="Picture 5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55000" t="67000" r="35001" b="19000"/>
            <a:stretch>
              <a:fillRect/>
            </a:stretch>
          </p:blipFill>
          <p:spPr bwMode="auto">
            <a:xfrm>
              <a:off x="838200" y="5257800"/>
              <a:ext cx="1219200" cy="1066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5-Point Star 6"/>
            <p:cNvSpPr/>
            <p:nvPr/>
          </p:nvSpPr>
          <p:spPr>
            <a:xfrm>
              <a:off x="1447800" y="5715000"/>
              <a:ext cx="76200" cy="76200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5638800" y="2697888"/>
            <a:ext cx="251779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FFFF00"/>
                </a:solidFill>
              </a:rPr>
              <a:t>School Board</a:t>
            </a:r>
            <a:endParaRPr lang="en-US" sz="4800" b="1" dirty="0">
              <a:solidFill>
                <a:srgbClr val="FFFF00"/>
              </a:solidFill>
            </a:endParaRPr>
          </a:p>
        </p:txBody>
      </p:sp>
      <p:pic>
        <p:nvPicPr>
          <p:cNvPr id="3074" name="Picture 2" descr="C:\Users\pearce.dietrich\AppData\Local\Microsoft\Windows\Temporary Internet Files\Content.IE5\EEL0LP37\MC900134537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522" y="3809079"/>
            <a:ext cx="1836150" cy="1920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pearce.dietrich\AppData\Local\Microsoft\Windows\Temporary Internet Files\Content.IE5\EEL0LP37\MC900134537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4221814"/>
            <a:ext cx="1718606" cy="1797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289006" y="5689937"/>
            <a:ext cx="229239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/>
              <a:t>Power</a:t>
            </a:r>
            <a:endParaRPr lang="en-US" sz="60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4797403" y="5865869"/>
            <a:ext cx="4343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/>
              <a:t>r</a:t>
            </a:r>
            <a:r>
              <a:rPr lang="en-US" sz="4800" b="1" dirty="0" smtClean="0"/>
              <a:t>un the school</a:t>
            </a:r>
            <a:endParaRPr 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3294303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05050" y="381000"/>
            <a:ext cx="4248150" cy="1295400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85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305050" y="1981200"/>
            <a:ext cx="4248150" cy="1295400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85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305050" y="3581400"/>
            <a:ext cx="4248150" cy="1752600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85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5250" y="5479366"/>
            <a:ext cx="4248150" cy="1295400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85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743450" y="5479366"/>
            <a:ext cx="4248150" cy="1295400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85000"/>
                </a:schemeClr>
              </a:solidFill>
            </a:endParaRPr>
          </a:p>
        </p:txBody>
      </p:sp>
      <p:sp>
        <p:nvSpPr>
          <p:cNvPr id="11" name="Up Arrow 10"/>
          <p:cNvSpPr/>
          <p:nvPr/>
        </p:nvSpPr>
        <p:spPr>
          <a:xfrm>
            <a:off x="3581400" y="5181600"/>
            <a:ext cx="457200" cy="457200"/>
          </a:xfrm>
          <a:prstGeom prst="upArrow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Up Arrow 11"/>
          <p:cNvSpPr/>
          <p:nvPr/>
        </p:nvSpPr>
        <p:spPr>
          <a:xfrm>
            <a:off x="5043714" y="5181600"/>
            <a:ext cx="457200" cy="457200"/>
          </a:xfrm>
          <a:prstGeom prst="upArrow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Up Arrow 12"/>
          <p:cNvSpPr/>
          <p:nvPr/>
        </p:nvSpPr>
        <p:spPr>
          <a:xfrm>
            <a:off x="4200525" y="3276600"/>
            <a:ext cx="457200" cy="457200"/>
          </a:xfrm>
          <a:prstGeom prst="upArrow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Up Arrow 13"/>
          <p:cNvSpPr/>
          <p:nvPr/>
        </p:nvSpPr>
        <p:spPr>
          <a:xfrm>
            <a:off x="4200525" y="1698170"/>
            <a:ext cx="457200" cy="359229"/>
          </a:xfrm>
          <a:prstGeom prst="upArrow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76200" y="5479366"/>
            <a:ext cx="31685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</a:rPr>
              <a:t>General District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724400" y="5479366"/>
            <a:ext cx="310553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</a:rPr>
              <a:t>Juvenile &amp;</a:t>
            </a:r>
          </a:p>
          <a:p>
            <a:r>
              <a:rPr lang="en-US" sz="3600" b="1" dirty="0" smtClean="0">
                <a:solidFill>
                  <a:schemeClr val="bg1"/>
                </a:solidFill>
              </a:rPr>
              <a:t>Dom. Relations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334079" y="3582769"/>
            <a:ext cx="14156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</a:rPr>
              <a:t>Circuit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305050" y="1982569"/>
            <a:ext cx="39663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 smtClean="0">
                <a:solidFill>
                  <a:schemeClr val="bg1"/>
                </a:solidFill>
              </a:rPr>
              <a:t>Va</a:t>
            </a:r>
            <a:r>
              <a:rPr lang="en-US" sz="3600" b="1" dirty="0" smtClean="0">
                <a:solidFill>
                  <a:schemeClr val="bg1"/>
                </a:solidFill>
              </a:rPr>
              <a:t> Court of Appeals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305050" y="391440"/>
            <a:ext cx="36453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 smtClean="0">
                <a:solidFill>
                  <a:schemeClr val="bg1"/>
                </a:solidFill>
              </a:rPr>
              <a:t>Va</a:t>
            </a:r>
            <a:r>
              <a:rPr lang="en-US" sz="3600" b="1" dirty="0" smtClean="0">
                <a:solidFill>
                  <a:schemeClr val="bg1"/>
                </a:solidFill>
              </a:rPr>
              <a:t> Supreme Court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069569" y="6128435"/>
            <a:ext cx="12809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0000CC"/>
                </a:solidFill>
              </a:rPr>
              <a:t>Judge</a:t>
            </a:r>
            <a:endParaRPr lang="en-US" sz="3600" b="1" dirty="0">
              <a:solidFill>
                <a:srgbClr val="0000CC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739637" y="6135469"/>
            <a:ext cx="12809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0000CC"/>
                </a:solidFill>
              </a:rPr>
              <a:t>Judge</a:t>
            </a:r>
            <a:endParaRPr lang="en-US" sz="3600" b="1" dirty="0">
              <a:solidFill>
                <a:srgbClr val="0000CC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257800" y="4057471"/>
            <a:ext cx="128958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0000CC"/>
                </a:solidFill>
              </a:rPr>
              <a:t>Judge</a:t>
            </a:r>
          </a:p>
          <a:p>
            <a:r>
              <a:rPr lang="en-US" sz="2400" b="1" dirty="0" smtClean="0">
                <a:solidFill>
                  <a:srgbClr val="0000CC"/>
                </a:solidFill>
              </a:rPr>
              <a:t>&amp;</a:t>
            </a:r>
            <a:r>
              <a:rPr lang="en-US" sz="3600" b="1" dirty="0" smtClean="0">
                <a:solidFill>
                  <a:srgbClr val="0000CC"/>
                </a:solidFill>
              </a:rPr>
              <a:t> </a:t>
            </a:r>
            <a:r>
              <a:rPr lang="en-US" sz="3600" b="1" dirty="0" smtClean="0">
                <a:solidFill>
                  <a:srgbClr val="990000"/>
                </a:solidFill>
              </a:rPr>
              <a:t>Jury</a:t>
            </a:r>
            <a:endParaRPr lang="en-US" sz="3600" b="1" dirty="0">
              <a:solidFill>
                <a:srgbClr val="99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105400" y="2630269"/>
            <a:ext cx="14653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0000CC"/>
                </a:solidFill>
              </a:rPr>
              <a:t>Judges</a:t>
            </a:r>
            <a:endParaRPr lang="en-US" sz="3600" b="1" dirty="0">
              <a:solidFill>
                <a:srgbClr val="0000CC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953000" y="1028700"/>
            <a:ext cx="16494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0000CC"/>
                </a:solidFill>
              </a:rPr>
              <a:t>Justices</a:t>
            </a:r>
            <a:endParaRPr lang="en-US" sz="3600" b="1" dirty="0">
              <a:solidFill>
                <a:srgbClr val="0000CC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95250" y="5936566"/>
            <a:ext cx="216540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660066"/>
                </a:solidFill>
              </a:rPr>
              <a:t>-misdemeanors</a:t>
            </a:r>
          </a:p>
          <a:p>
            <a:r>
              <a:rPr lang="en-US" sz="2400" b="1" dirty="0" smtClean="0">
                <a:solidFill>
                  <a:srgbClr val="660066"/>
                </a:solidFill>
              </a:rPr>
              <a:t>-civil case (lo $)</a:t>
            </a:r>
            <a:endParaRPr lang="en-US" sz="2400" b="1" dirty="0">
              <a:solidFill>
                <a:srgbClr val="660066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95250" y="52885"/>
            <a:ext cx="181690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 smtClean="0"/>
              <a:t>Virginia</a:t>
            </a:r>
          </a:p>
          <a:p>
            <a:pPr algn="ctr"/>
            <a:r>
              <a:rPr lang="en-US" sz="4000" b="1" dirty="0" smtClean="0"/>
              <a:t>Courts</a:t>
            </a:r>
            <a:endParaRPr lang="en-US" sz="4000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2334079" y="4045803"/>
            <a:ext cx="213212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660066"/>
                </a:solidFill>
              </a:rPr>
              <a:t>-felonies</a:t>
            </a:r>
          </a:p>
          <a:p>
            <a:r>
              <a:rPr lang="en-US" sz="2400" b="1" dirty="0" smtClean="0">
                <a:solidFill>
                  <a:srgbClr val="660066"/>
                </a:solidFill>
              </a:rPr>
              <a:t>-civil case (hi $)</a:t>
            </a:r>
          </a:p>
          <a:p>
            <a:r>
              <a:rPr lang="en-US" sz="2400" b="1" dirty="0" smtClean="0">
                <a:solidFill>
                  <a:srgbClr val="660066"/>
                </a:solidFill>
              </a:rPr>
              <a:t>-appeals</a:t>
            </a:r>
            <a:endParaRPr lang="en-US" sz="2400" b="1" dirty="0">
              <a:solidFill>
                <a:srgbClr val="660066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305050" y="2537935"/>
            <a:ext cx="12682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660066"/>
                </a:solidFill>
              </a:rPr>
              <a:t>-appeals</a:t>
            </a:r>
            <a:endParaRPr lang="en-US" sz="2400" b="1" dirty="0">
              <a:solidFill>
                <a:srgbClr val="660066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328487" y="914659"/>
            <a:ext cx="223753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660066"/>
                </a:solidFill>
              </a:rPr>
              <a:t>-appeals</a:t>
            </a:r>
          </a:p>
          <a:p>
            <a:r>
              <a:rPr lang="en-US" sz="2400" b="1" dirty="0" smtClean="0">
                <a:solidFill>
                  <a:srgbClr val="660066"/>
                </a:solidFill>
              </a:rPr>
              <a:t>-limited-original</a:t>
            </a:r>
            <a:endParaRPr lang="en-US" sz="2400" b="1" dirty="0">
              <a:solidFill>
                <a:srgbClr val="66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6153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7" grpId="0"/>
      <p:bldP spid="28" grpId="0"/>
      <p:bldP spid="2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6553200" y="5567657"/>
            <a:ext cx="14939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o</a:t>
            </a:r>
            <a:r>
              <a:rPr lang="en-US" sz="2400" b="1" dirty="0" smtClean="0">
                <a:solidFill>
                  <a:schemeClr val="bg1"/>
                </a:solidFill>
              </a:rPr>
              <a:t>f Virginia</a:t>
            </a:r>
            <a:endParaRPr lang="en-US" sz="2400" b="1" dirty="0">
              <a:solidFill>
                <a:schemeClr val="bg1"/>
              </a:solidFill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147330" y="244285"/>
            <a:ext cx="8691869" cy="6308915"/>
            <a:chOff x="147330" y="244285"/>
            <a:chExt cx="8691869" cy="6308915"/>
          </a:xfrm>
        </p:grpSpPr>
        <p:grpSp>
          <p:nvGrpSpPr>
            <p:cNvPr id="5" name="Group 4"/>
            <p:cNvGrpSpPr/>
            <p:nvPr/>
          </p:nvGrpSpPr>
          <p:grpSpPr>
            <a:xfrm>
              <a:off x="147330" y="244285"/>
              <a:ext cx="8691869" cy="6308915"/>
              <a:chOff x="-590677" y="2709862"/>
              <a:chExt cx="5314950" cy="3352801"/>
            </a:xfrm>
          </p:grpSpPr>
          <p:grpSp>
            <p:nvGrpSpPr>
              <p:cNvPr id="6" name="Group 5"/>
              <p:cNvGrpSpPr/>
              <p:nvPr/>
            </p:nvGrpSpPr>
            <p:grpSpPr>
              <a:xfrm>
                <a:off x="-590677" y="2709862"/>
                <a:ext cx="5314950" cy="3352801"/>
                <a:chOff x="3865336" y="1275555"/>
                <a:chExt cx="5314950" cy="3352801"/>
              </a:xfrm>
            </p:grpSpPr>
            <p:grpSp>
              <p:nvGrpSpPr>
                <p:cNvPr id="8" name="Group 7"/>
                <p:cNvGrpSpPr/>
                <p:nvPr/>
              </p:nvGrpSpPr>
              <p:grpSpPr>
                <a:xfrm>
                  <a:off x="3865336" y="1275555"/>
                  <a:ext cx="5314950" cy="3352801"/>
                  <a:chOff x="3865336" y="1275555"/>
                  <a:chExt cx="5314950" cy="3352801"/>
                </a:xfrm>
              </p:grpSpPr>
              <p:grpSp>
                <p:nvGrpSpPr>
                  <p:cNvPr id="11" name="Group 10"/>
                  <p:cNvGrpSpPr/>
                  <p:nvPr/>
                </p:nvGrpSpPr>
                <p:grpSpPr>
                  <a:xfrm>
                    <a:off x="3865336" y="1275555"/>
                    <a:ext cx="5314950" cy="3352801"/>
                    <a:chOff x="3865336" y="1275555"/>
                    <a:chExt cx="5314950" cy="3352801"/>
                  </a:xfrm>
                </p:grpSpPr>
                <p:grpSp>
                  <p:nvGrpSpPr>
                    <p:cNvPr id="13" name="Group 12"/>
                    <p:cNvGrpSpPr/>
                    <p:nvPr/>
                  </p:nvGrpSpPr>
                  <p:grpSpPr>
                    <a:xfrm>
                      <a:off x="3865336" y="1275555"/>
                      <a:ext cx="5314950" cy="3352801"/>
                      <a:chOff x="3865336" y="1275555"/>
                      <a:chExt cx="5314950" cy="3352801"/>
                    </a:xfrm>
                  </p:grpSpPr>
                  <p:grpSp>
                    <p:nvGrpSpPr>
                      <p:cNvPr id="15" name="Group 14"/>
                      <p:cNvGrpSpPr/>
                      <p:nvPr/>
                    </p:nvGrpSpPr>
                    <p:grpSpPr>
                      <a:xfrm>
                        <a:off x="3865336" y="1275555"/>
                        <a:ext cx="5314950" cy="3352801"/>
                        <a:chOff x="3865336" y="1275555"/>
                        <a:chExt cx="5314950" cy="3352801"/>
                      </a:xfrm>
                    </p:grpSpPr>
                    <p:pic>
                      <p:nvPicPr>
                        <p:cNvPr id="18" name="Picture 2" descr="http://www.rightsofthepeople.com/education/government_for_kids/images/icons/branches.jpg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65336" y="1275555"/>
                          <a:ext cx="5314950" cy="3352801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  <p:pic>
                      <p:nvPicPr>
                        <p:cNvPr id="19" name="Picture 2" descr="http://www.rightsofthepeople.com/education/government_for_kids/images/icons/branches.jpg"/>
                        <p:cNvPicPr>
                          <a:picLocks noChangeAspect="1" noChangeArrowheads="1"/>
                        </p:cNvPicPr>
                        <p:nvPr/>
                      </p:nvPicPr>
                      <p:blipFill rotWithShape="1">
                        <a:blip r:embed="rId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l="4284" t="7360" r="80355" b="81479"/>
                        <a:stretch/>
                      </p:blipFill>
                      <p:spPr bwMode="auto">
                        <a:xfrm>
                          <a:off x="4419600" y="3581401"/>
                          <a:ext cx="685799" cy="152399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  <p:pic>
                      <p:nvPicPr>
                        <p:cNvPr id="20" name="Picture 2" descr="http://www.rightsofthepeople.com/education/government_for_kids/images/icons/branches.jpg"/>
                        <p:cNvPicPr>
                          <a:picLocks noChangeAspect="1" noChangeArrowheads="1"/>
                        </p:cNvPicPr>
                        <p:nvPr/>
                      </p:nvPicPr>
                      <p:blipFill rotWithShape="1">
                        <a:blip r:embed="rId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l="4284" t="7360" r="80355" b="81479"/>
                        <a:stretch/>
                      </p:blipFill>
                      <p:spPr bwMode="auto">
                        <a:xfrm>
                          <a:off x="5899149" y="3910012"/>
                          <a:ext cx="685799" cy="152399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grpSp>
                  <p:pic>
                    <p:nvPicPr>
                      <p:cNvPr id="16" name="Picture 2" descr="http://www.rightsofthepeople.com/education/government_for_kids/images/icons/branches.jpg"/>
                      <p:cNvPicPr>
                        <a:picLocks noChangeAspect="1" noChangeArrowheads="1"/>
                      </p:cNvPicPr>
                      <p:nvPr/>
                    </p:nvPicPr>
                    <p:blipFill rotWithShape="1"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4284" t="7360" r="80355" b="81479"/>
                      <a:stretch/>
                    </p:blipFill>
                    <p:spPr bwMode="auto">
                      <a:xfrm>
                        <a:off x="6847682" y="3986212"/>
                        <a:ext cx="685799" cy="15239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  <p:pic>
                    <p:nvPicPr>
                      <p:cNvPr id="17" name="Picture 2" descr="http://www.rightsofthepeople.com/education/government_for_kids/images/icons/branches.jpg"/>
                      <p:cNvPicPr>
                        <a:picLocks noChangeAspect="1" noChangeArrowheads="1"/>
                      </p:cNvPicPr>
                      <p:nvPr/>
                    </p:nvPicPr>
                    <p:blipFill rotWithShape="1">
                      <a:blip r:embed="rId3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4284" t="7360" r="80355" b="81479"/>
                      <a:stretch/>
                    </p:blipFill>
                    <p:spPr bwMode="auto">
                      <a:xfrm>
                        <a:off x="6838158" y="3814760"/>
                        <a:ext cx="238918" cy="15239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grpSp>
                <p:pic>
                  <p:nvPicPr>
                    <p:cNvPr id="14" name="Picture 2" descr="http://www.rightsofthepeople.com/education/government_for_kids/images/icons/branches.jpg"/>
                    <p:cNvPicPr>
                      <a:picLocks noChangeAspect="1" noChangeArrowheads="1"/>
                    </p:cNvPicPr>
                    <p:nvPr/>
                  </p:nvPicPr>
                  <p:blipFill rotWithShape="1">
                    <a:blip r:embed="rId2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l="4284" t="7360" r="80355" b="81479"/>
                    <a:stretch/>
                  </p:blipFill>
                  <p:spPr bwMode="auto">
                    <a:xfrm>
                      <a:off x="3886200" y="4419600"/>
                      <a:ext cx="914400" cy="152400"/>
                    </a:xfrm>
                    <a:prstGeom prst="rect">
                      <a:avLst/>
                    </a:prstGeom>
                    <a:noFill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</p:pic>
              </p:grpSp>
              <p:sp>
                <p:nvSpPr>
                  <p:cNvPr id="12" name="TextBox 11"/>
                  <p:cNvSpPr txBox="1"/>
                  <p:nvPr/>
                </p:nvSpPr>
                <p:spPr>
                  <a:xfrm>
                    <a:off x="4042406" y="3491299"/>
                    <a:ext cx="1516389" cy="24534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lang="en-US" sz="2400" b="1" dirty="0" smtClean="0">
                        <a:solidFill>
                          <a:schemeClr val="bg1"/>
                        </a:solidFill>
                      </a:rPr>
                      <a:t>General Assembly</a:t>
                    </a:r>
                    <a:endParaRPr lang="en-US" sz="2400" b="1" dirty="0">
                      <a:solidFill>
                        <a:schemeClr val="bg1"/>
                      </a:solidFill>
                    </a:endParaRPr>
                  </a:p>
                </p:txBody>
              </p:sp>
            </p:grpSp>
            <p:sp>
              <p:nvSpPr>
                <p:cNvPr id="9" name="TextBox 8"/>
                <p:cNvSpPr txBox="1"/>
                <p:nvPr/>
              </p:nvSpPr>
              <p:spPr>
                <a:xfrm>
                  <a:off x="5778839" y="3859253"/>
                  <a:ext cx="850668" cy="24534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2400" b="1" dirty="0" smtClean="0">
                      <a:solidFill>
                        <a:schemeClr val="bg1"/>
                      </a:solidFill>
                    </a:rPr>
                    <a:t>Governor</a:t>
                  </a:r>
                  <a:endParaRPr lang="en-US" sz="2400" b="1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0" name="TextBox 9"/>
                <p:cNvSpPr txBox="1"/>
                <p:nvPr/>
              </p:nvSpPr>
              <p:spPr>
                <a:xfrm>
                  <a:off x="6794408" y="3733800"/>
                  <a:ext cx="850668" cy="44162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b="1" dirty="0" smtClean="0">
                      <a:solidFill>
                        <a:schemeClr val="bg1"/>
                      </a:solidFill>
                    </a:rPr>
                    <a:t>Lt.</a:t>
                  </a:r>
                </a:p>
                <a:p>
                  <a:r>
                    <a:rPr lang="en-US" sz="2400" b="1" dirty="0" smtClean="0">
                      <a:solidFill>
                        <a:schemeClr val="bg1"/>
                      </a:solidFill>
                    </a:rPr>
                    <a:t>Governor</a:t>
                  </a:r>
                  <a:endParaRPr lang="en-US" sz="2400" b="1" dirty="0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7" name="TextBox 6"/>
              <p:cNvSpPr txBox="1"/>
              <p:nvPr/>
            </p:nvSpPr>
            <p:spPr>
              <a:xfrm>
                <a:off x="-447791" y="5825891"/>
                <a:ext cx="683836" cy="1962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>
                    <a:solidFill>
                      <a:schemeClr val="bg1"/>
                    </a:solidFill>
                  </a:rPr>
                  <a:t>Delegates</a:t>
                </a:r>
                <a:endParaRPr lang="en-US" b="1" dirty="0">
                  <a:solidFill>
                    <a:schemeClr val="bg1"/>
                  </a:solidFill>
                </a:endParaRPr>
              </a:p>
            </p:txBody>
          </p:sp>
        </p:grpSp>
        <p:pic>
          <p:nvPicPr>
            <p:cNvPr id="22" name="Picture 2" descr="http://www.rightsofthepeople.com/education/government_for_kids/images/icons/branches.jp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7874" t="7976" r="6429" b="80061"/>
            <a:stretch/>
          </p:blipFill>
          <p:spPr bwMode="auto">
            <a:xfrm>
              <a:off x="3048001" y="272143"/>
              <a:ext cx="2584998" cy="7184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4" name="TextBox 23"/>
          <p:cNvSpPr txBox="1"/>
          <p:nvPr/>
        </p:nvSpPr>
        <p:spPr>
          <a:xfrm>
            <a:off x="3142896" y="244285"/>
            <a:ext cx="239520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</a:rPr>
              <a:t>NATIONAL</a:t>
            </a:r>
            <a:endParaRPr lang="en-US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3957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21"/>
          <p:cNvGrpSpPr>
            <a:grpSpLocks/>
          </p:cNvGrpSpPr>
          <p:nvPr/>
        </p:nvGrpSpPr>
        <p:grpSpPr bwMode="auto">
          <a:xfrm>
            <a:off x="7942605" y="4265829"/>
            <a:ext cx="1201395" cy="990599"/>
            <a:chOff x="-1676400" y="3595687"/>
            <a:chExt cx="1219200" cy="1204913"/>
          </a:xfrm>
        </p:grpSpPr>
        <p:sp>
          <p:nvSpPr>
            <p:cNvPr id="11" name="Rectangle 10"/>
            <p:cNvSpPr/>
            <p:nvPr/>
          </p:nvSpPr>
          <p:spPr>
            <a:xfrm>
              <a:off x="-1676400" y="3733800"/>
              <a:ext cx="1143000" cy="10668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12" name="Picture 37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625" t="26563" r="44376" b="20313"/>
            <a:stretch>
              <a:fillRect/>
            </a:stretch>
          </p:blipFill>
          <p:spPr bwMode="auto">
            <a:xfrm flipH="1">
              <a:off x="-1676400" y="3810000"/>
              <a:ext cx="889000" cy="990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Text Box 38"/>
            <p:cNvSpPr txBox="1">
              <a:spLocks noChangeArrowheads="1"/>
            </p:cNvSpPr>
            <p:nvPr/>
          </p:nvSpPr>
          <p:spPr bwMode="auto">
            <a:xfrm>
              <a:off x="-1014413" y="3595687"/>
              <a:ext cx="557213" cy="786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3600" b="1" dirty="0">
                  <a:solidFill>
                    <a:srgbClr val="FF0000"/>
                  </a:solidFill>
                </a:rPr>
                <a:t>L</a:t>
              </a:r>
            </a:p>
          </p:txBody>
        </p:sp>
      </p:grpSp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842484" cy="9906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6000" b="1" dirty="0" smtClean="0"/>
              <a:t>State Legislative </a:t>
            </a:r>
            <a:r>
              <a:rPr lang="en-US" sz="4000" dirty="0" smtClean="0"/>
              <a:t>(General Assembly)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>
          <a:xfrm>
            <a:off x="228600" y="1389742"/>
            <a:ext cx="8153400" cy="4934857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sz="6600" dirty="0" smtClean="0"/>
              <a:t>Make Laws</a:t>
            </a:r>
          </a:p>
          <a:p>
            <a:pPr eaLnBrk="1" hangingPunct="1"/>
            <a:endParaRPr lang="en-US" sz="4500" dirty="0" smtClean="0"/>
          </a:p>
          <a:p>
            <a:pPr eaLnBrk="1" hangingPunct="1"/>
            <a:r>
              <a:rPr lang="en-US" sz="6600" dirty="0" smtClean="0"/>
              <a:t>Approve budget</a:t>
            </a:r>
          </a:p>
          <a:p>
            <a:pPr eaLnBrk="1" hangingPunct="1"/>
            <a:endParaRPr lang="en-US" sz="4900" dirty="0" smtClean="0"/>
          </a:p>
          <a:p>
            <a:r>
              <a:rPr lang="en-US" sz="6600" dirty="0">
                <a:solidFill>
                  <a:srgbClr val="00FF00"/>
                </a:solidFill>
              </a:rPr>
              <a:t>Elect </a:t>
            </a:r>
            <a:r>
              <a:rPr lang="en-US" sz="6600" dirty="0" smtClean="0"/>
              <a:t>Judges</a:t>
            </a:r>
          </a:p>
        </p:txBody>
      </p:sp>
      <p:pic>
        <p:nvPicPr>
          <p:cNvPr id="1026" name="Picture 2" descr="http://www.freedomsphoenix.com/Uploads/Graphics/090/05/090-0530140135-i_m-just-a-bill_l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215322"/>
            <a:ext cx="1835617" cy="1749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alleecreative.com/wp-content/uploads/2013/03/a-look-at-the-budget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4789" y="2791012"/>
            <a:ext cx="1571819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380613" y="3271380"/>
            <a:ext cx="61427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 smtClean="0">
                <a:solidFill>
                  <a:srgbClr val="FFFF00"/>
                </a:solidFill>
              </a:rPr>
              <a:t>2</a:t>
            </a:r>
            <a:endParaRPr lang="en-US" sz="6600" b="1" dirty="0">
              <a:solidFill>
                <a:srgbClr val="FFFF00"/>
              </a:solidFill>
            </a:endParaRPr>
          </a:p>
        </p:txBody>
      </p:sp>
      <p:pic>
        <p:nvPicPr>
          <p:cNvPr id="15" name="Picture 11" descr="C:\Users\pearce.dietrich\AppData\Local\Microsoft\Windows\Temporary Internet Files\Content.IE5\47MCSFAJ\MC900056753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32805" y="4930303"/>
            <a:ext cx="2209800" cy="1790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9734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6000" b="1" dirty="0" smtClean="0"/>
              <a:t>State Executive Branch </a:t>
            </a:r>
            <a:r>
              <a:rPr lang="en-US" sz="4000" dirty="0" smtClean="0"/>
              <a:t>(governor)</a:t>
            </a:r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>
            <a:normAutofit/>
          </a:bodyPr>
          <a:lstStyle/>
          <a:p>
            <a:r>
              <a:rPr lang="en-US" sz="4400" dirty="0"/>
              <a:t>Enforce </a:t>
            </a:r>
            <a:r>
              <a:rPr lang="en-US" sz="4400" dirty="0" smtClean="0"/>
              <a:t>laws</a:t>
            </a:r>
          </a:p>
          <a:p>
            <a:pPr eaLnBrk="1" hangingPunct="1"/>
            <a:r>
              <a:rPr lang="en-US" sz="4400" dirty="0" smtClean="0"/>
              <a:t>Prepares the Budget</a:t>
            </a:r>
            <a:endParaRPr lang="en-US" sz="3600" dirty="0" smtClean="0"/>
          </a:p>
          <a:p>
            <a:pPr eaLnBrk="1" hangingPunct="1"/>
            <a:r>
              <a:rPr lang="en-US" sz="4000" dirty="0" smtClean="0"/>
              <a:t>Appoints cabinet members</a:t>
            </a:r>
          </a:p>
          <a:p>
            <a:r>
              <a:rPr lang="en-US" sz="4400" dirty="0"/>
              <a:t>Grants </a:t>
            </a:r>
            <a:r>
              <a:rPr lang="en-US" sz="4400" dirty="0" smtClean="0"/>
              <a:t>pardons</a:t>
            </a:r>
            <a:endParaRPr lang="en-US" sz="4400" dirty="0"/>
          </a:p>
          <a:p>
            <a:r>
              <a:rPr lang="en-US" sz="4400" dirty="0"/>
              <a:t>Administers </a:t>
            </a:r>
            <a:r>
              <a:rPr lang="en-US" sz="4400" dirty="0" smtClean="0"/>
              <a:t>Bureaucracy</a:t>
            </a:r>
          </a:p>
          <a:p>
            <a:pPr lvl="1"/>
            <a:r>
              <a:rPr lang="en-US" sz="4000" dirty="0" smtClean="0"/>
              <a:t>“run the government”</a:t>
            </a:r>
            <a:endParaRPr lang="en-US" sz="4000" dirty="0"/>
          </a:p>
          <a:p>
            <a:pPr eaLnBrk="1" hangingPunct="1"/>
            <a:endParaRPr lang="en-US" sz="3800" dirty="0" smtClean="0"/>
          </a:p>
          <a:p>
            <a:pPr eaLnBrk="1" hangingPunct="1"/>
            <a:endParaRPr lang="en-US" dirty="0" smtClean="0"/>
          </a:p>
          <a:p>
            <a:pPr eaLnBrk="1" hangingPunct="1">
              <a:buFontTx/>
              <a:buNone/>
            </a:pPr>
            <a:endParaRPr lang="en-US" dirty="0" smtClean="0"/>
          </a:p>
        </p:txBody>
      </p:sp>
      <p:pic>
        <p:nvPicPr>
          <p:cNvPr id="28676" name="Picture 4" descr="C:\Users\pearce.dietrich\AppData\Local\Microsoft\Windows\Temporary Internet Files\Content.IE5\YGMW8CS2\MC900441529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8204" y="1172369"/>
            <a:ext cx="2177195" cy="163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 descr="C:\Users\pearce.dietrich\AppData\Local\Microsoft\Windows\Temporary Internet Files\Content.IE5\06CF0GFN\MM900286736[1]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887" y="3124200"/>
            <a:ext cx="1535113" cy="1922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http://www.mycoldwater.com/walmart_map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2509" y="5410200"/>
            <a:ext cx="2519091" cy="1364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3892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4.bp.blogspot.com/_qq9JAJc7KRI/THhry2cKONI/AAAAAAAACSA/i0_he52L9uY/s1600/Just+a+Bil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39" t="5696" r="16579" b="7558"/>
          <a:stretch>
            <a:fillRect/>
          </a:stretch>
        </p:blipFill>
        <p:spPr bwMode="auto">
          <a:xfrm>
            <a:off x="152400" y="152400"/>
            <a:ext cx="1447800" cy="209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TextBox 7"/>
          <p:cNvSpPr txBox="1">
            <a:spLocks noChangeArrowheads="1"/>
          </p:cNvSpPr>
          <p:nvPr/>
        </p:nvSpPr>
        <p:spPr bwMode="auto">
          <a:xfrm>
            <a:off x="2209800" y="1828800"/>
            <a:ext cx="197167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sz="2400" b="1" dirty="0">
                <a:solidFill>
                  <a:srgbClr val="FFFF00"/>
                </a:solidFill>
              </a:rPr>
              <a:t>Introduced</a:t>
            </a:r>
            <a:r>
              <a:rPr lang="en-US" sz="2400" b="1" dirty="0"/>
              <a:t> in</a:t>
            </a:r>
          </a:p>
          <a:p>
            <a:pPr algn="ctr"/>
            <a:r>
              <a:rPr lang="en-US" sz="2400" b="1" dirty="0"/>
              <a:t>House #1</a:t>
            </a:r>
          </a:p>
        </p:txBody>
      </p:sp>
      <p:sp>
        <p:nvSpPr>
          <p:cNvPr id="21508" name="TextBox 8"/>
          <p:cNvSpPr txBox="1">
            <a:spLocks noChangeArrowheads="1"/>
          </p:cNvSpPr>
          <p:nvPr/>
        </p:nvSpPr>
        <p:spPr bwMode="auto">
          <a:xfrm>
            <a:off x="4251325" y="1771650"/>
            <a:ext cx="231298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sz="2400" b="1" dirty="0">
                <a:solidFill>
                  <a:srgbClr val="FFFF00"/>
                </a:solidFill>
              </a:rPr>
              <a:t>Sent to Committee</a:t>
            </a:r>
          </a:p>
          <a:p>
            <a:pPr algn="ctr"/>
            <a:r>
              <a:rPr lang="en-US" sz="2400" b="1" dirty="0"/>
              <a:t> in House #1</a:t>
            </a:r>
          </a:p>
        </p:txBody>
      </p:sp>
      <p:sp>
        <p:nvSpPr>
          <p:cNvPr id="21509" name="TextBox 9"/>
          <p:cNvSpPr txBox="1">
            <a:spLocks noChangeArrowheads="1"/>
          </p:cNvSpPr>
          <p:nvPr/>
        </p:nvSpPr>
        <p:spPr bwMode="auto">
          <a:xfrm>
            <a:off x="6469063" y="1843088"/>
            <a:ext cx="2351087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sz="2400" b="1" dirty="0">
                <a:solidFill>
                  <a:srgbClr val="FFFF00"/>
                </a:solidFill>
              </a:rPr>
              <a:t>Debated &amp; Voted </a:t>
            </a:r>
            <a:r>
              <a:rPr lang="en-US" sz="2400" b="1" dirty="0"/>
              <a:t>on</a:t>
            </a:r>
          </a:p>
          <a:p>
            <a:pPr algn="ctr"/>
            <a:r>
              <a:rPr lang="en-US" sz="2400" b="1" dirty="0"/>
              <a:t> in House #1</a:t>
            </a:r>
          </a:p>
        </p:txBody>
      </p:sp>
      <p:sp>
        <p:nvSpPr>
          <p:cNvPr id="21510" name="TextBox 10"/>
          <p:cNvSpPr txBox="1">
            <a:spLocks noChangeArrowheads="1"/>
          </p:cNvSpPr>
          <p:nvPr/>
        </p:nvSpPr>
        <p:spPr bwMode="auto">
          <a:xfrm>
            <a:off x="6683375" y="4889500"/>
            <a:ext cx="1935163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sz="2400" b="1"/>
              <a:t>Introduced in</a:t>
            </a:r>
          </a:p>
          <a:p>
            <a:pPr algn="ctr"/>
            <a:r>
              <a:rPr lang="en-US" sz="2400" b="1"/>
              <a:t>House #2</a:t>
            </a:r>
          </a:p>
        </p:txBody>
      </p:sp>
      <p:sp>
        <p:nvSpPr>
          <p:cNvPr id="21511" name="TextBox 11"/>
          <p:cNvSpPr txBox="1">
            <a:spLocks noChangeArrowheads="1"/>
          </p:cNvSpPr>
          <p:nvPr/>
        </p:nvSpPr>
        <p:spPr bwMode="auto">
          <a:xfrm>
            <a:off x="2108200" y="4876800"/>
            <a:ext cx="213201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sz="2400" b="1"/>
              <a:t>Debated &amp; Voted on </a:t>
            </a:r>
          </a:p>
          <a:p>
            <a:pPr algn="ctr"/>
            <a:r>
              <a:rPr lang="en-US" sz="2400" b="1"/>
              <a:t>in House #2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209800" y="3260725"/>
            <a:ext cx="2014538" cy="16002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6600" b="1" dirty="0">
              <a:solidFill>
                <a:srgbClr val="7030A0"/>
              </a:solidFill>
            </a:endParaRPr>
          </a:p>
        </p:txBody>
      </p:sp>
      <p:sp>
        <p:nvSpPr>
          <p:cNvPr id="21513" name="TextBox 13"/>
          <p:cNvSpPr txBox="1">
            <a:spLocks noChangeArrowheads="1"/>
          </p:cNvSpPr>
          <p:nvPr/>
        </p:nvSpPr>
        <p:spPr bwMode="auto">
          <a:xfrm>
            <a:off x="4303713" y="4876800"/>
            <a:ext cx="2312987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sz="2400" b="1"/>
              <a:t>Sent to Committee</a:t>
            </a:r>
          </a:p>
          <a:p>
            <a:pPr algn="ctr"/>
            <a:r>
              <a:rPr lang="en-US" sz="2400" b="1"/>
              <a:t>in House #2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166938" y="234950"/>
            <a:ext cx="2014537" cy="16002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6600" b="1" dirty="0">
              <a:solidFill>
                <a:srgbClr val="7030A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400550" y="228600"/>
            <a:ext cx="2014538" cy="16002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6600" b="1" dirty="0">
              <a:solidFill>
                <a:srgbClr val="7030A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637338" y="228600"/>
            <a:ext cx="2014537" cy="16002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6600" b="1" dirty="0">
              <a:solidFill>
                <a:srgbClr val="7030A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643688" y="3260725"/>
            <a:ext cx="2014537" cy="16002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6600" b="1" dirty="0">
              <a:solidFill>
                <a:srgbClr val="7030A0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429125" y="3260725"/>
            <a:ext cx="2014538" cy="16002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6600" b="1" dirty="0">
              <a:solidFill>
                <a:srgbClr val="7030A0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6200" y="3260725"/>
            <a:ext cx="2014538" cy="16002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6600" b="1" dirty="0">
              <a:solidFill>
                <a:srgbClr val="7030A0"/>
              </a:solidFill>
            </a:endParaRPr>
          </a:p>
        </p:txBody>
      </p:sp>
      <p:sp>
        <p:nvSpPr>
          <p:cNvPr id="21520" name="TextBox 20"/>
          <p:cNvSpPr txBox="1">
            <a:spLocks noChangeArrowheads="1"/>
          </p:cNvSpPr>
          <p:nvPr/>
        </p:nvSpPr>
        <p:spPr bwMode="auto">
          <a:xfrm>
            <a:off x="17463" y="5029200"/>
            <a:ext cx="2132012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sz="2400" b="1" dirty="0" smtClean="0"/>
              <a:t>Governor</a:t>
            </a:r>
            <a:endParaRPr lang="en-US" sz="2400" b="1" dirty="0"/>
          </a:p>
          <a:p>
            <a:pPr algn="ctr"/>
            <a:r>
              <a:rPr lang="en-US" sz="2400" b="1" dirty="0">
                <a:solidFill>
                  <a:srgbClr val="FFFF00"/>
                </a:solidFill>
              </a:rPr>
              <a:t>Signs or Vetoes</a:t>
            </a:r>
          </a:p>
        </p:txBody>
      </p:sp>
      <p:sp>
        <p:nvSpPr>
          <p:cNvPr id="22" name="Right Arrow 21"/>
          <p:cNvSpPr/>
          <p:nvPr/>
        </p:nvSpPr>
        <p:spPr>
          <a:xfrm>
            <a:off x="1752600" y="685800"/>
            <a:ext cx="609600" cy="609600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solidFill>
              <a:srgbClr val="66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31" name="Elbow Connector 30"/>
          <p:cNvCxnSpPr>
            <a:stCxn id="17" idx="3"/>
            <a:endCxn id="18" idx="3"/>
          </p:cNvCxnSpPr>
          <p:nvPr/>
        </p:nvCxnSpPr>
        <p:spPr>
          <a:xfrm>
            <a:off x="8651875" y="1028700"/>
            <a:ext cx="6350" cy="3032125"/>
          </a:xfrm>
          <a:prstGeom prst="bentConnector3">
            <a:avLst>
              <a:gd name="adj1" fmla="val 5600217"/>
            </a:avLst>
          </a:prstGeom>
          <a:ln w="60325"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2152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7" t="4167" r="11507" b="10606"/>
          <a:stretch>
            <a:fillRect/>
          </a:stretch>
        </p:blipFill>
        <p:spPr bwMode="auto">
          <a:xfrm>
            <a:off x="6745288" y="347663"/>
            <a:ext cx="1811337" cy="136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2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7" t="4546" r="11507" b="10606"/>
          <a:stretch>
            <a:fillRect/>
          </a:stretch>
        </p:blipFill>
        <p:spPr bwMode="auto">
          <a:xfrm>
            <a:off x="2308225" y="3400425"/>
            <a:ext cx="1773238" cy="1327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25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18" t="12309" r="26279" b="10606"/>
          <a:stretch>
            <a:fillRect/>
          </a:stretch>
        </p:blipFill>
        <p:spPr bwMode="auto">
          <a:xfrm>
            <a:off x="4530725" y="373063"/>
            <a:ext cx="1728788" cy="1336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Right Arrow 23"/>
          <p:cNvSpPr/>
          <p:nvPr/>
        </p:nvSpPr>
        <p:spPr>
          <a:xfrm>
            <a:off x="6259513" y="685800"/>
            <a:ext cx="609600" cy="609600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solidFill>
              <a:srgbClr val="66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3" name="Right Arrow 22"/>
          <p:cNvSpPr/>
          <p:nvPr/>
        </p:nvSpPr>
        <p:spPr>
          <a:xfrm>
            <a:off x="3998913" y="685800"/>
            <a:ext cx="609600" cy="609600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solidFill>
              <a:srgbClr val="66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2152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18" t="12309" r="26279" b="10606"/>
          <a:stretch>
            <a:fillRect/>
          </a:stretch>
        </p:blipFill>
        <p:spPr bwMode="auto">
          <a:xfrm>
            <a:off x="4548188" y="3370263"/>
            <a:ext cx="1728787" cy="1336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" name="Right Arrow 25"/>
          <p:cNvSpPr/>
          <p:nvPr/>
        </p:nvSpPr>
        <p:spPr>
          <a:xfrm rot="10800000">
            <a:off x="4038600" y="3759200"/>
            <a:ext cx="609600" cy="609600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solidFill>
              <a:srgbClr val="66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21532" name="Group 38"/>
          <p:cNvGrpSpPr>
            <a:grpSpLocks/>
          </p:cNvGrpSpPr>
          <p:nvPr/>
        </p:nvGrpSpPr>
        <p:grpSpPr bwMode="auto">
          <a:xfrm>
            <a:off x="2322513" y="373063"/>
            <a:ext cx="1670050" cy="1398587"/>
            <a:chOff x="2285997" y="2563091"/>
            <a:chExt cx="3117273" cy="3990110"/>
          </a:xfrm>
        </p:grpSpPr>
        <p:grpSp>
          <p:nvGrpSpPr>
            <p:cNvPr id="21540" name="Group 39"/>
            <p:cNvGrpSpPr>
              <a:grpSpLocks/>
            </p:cNvGrpSpPr>
            <p:nvPr/>
          </p:nvGrpSpPr>
          <p:grpSpPr bwMode="auto">
            <a:xfrm>
              <a:off x="2285997" y="2563091"/>
              <a:ext cx="3117273" cy="3990110"/>
              <a:chOff x="3435926" y="2563091"/>
              <a:chExt cx="3117273" cy="3990110"/>
            </a:xfrm>
          </p:grpSpPr>
          <p:pic>
            <p:nvPicPr>
              <p:cNvPr id="21542" name="Picture 2" descr="http://image.shutterstock.com/display_pic_with_logo/898321/898321,1331563208,4/stock-vector-office-worker-holding-a-piece-of-paper-97394741.jpg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646" t="4218" r="4445" b="6654"/>
              <a:stretch>
                <a:fillRect/>
              </a:stretch>
            </p:blipFill>
            <p:spPr bwMode="auto">
              <a:xfrm>
                <a:off x="3435926" y="2563091"/>
                <a:ext cx="3117273" cy="399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3" name="Rectangle 42"/>
              <p:cNvSpPr/>
              <p:nvPr/>
            </p:nvSpPr>
            <p:spPr>
              <a:xfrm>
                <a:off x="4538232" y="3885580"/>
                <a:ext cx="1632715" cy="2210187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sp>
          <p:nvSpPr>
            <p:cNvPr id="21541" name="TextBox 40"/>
            <p:cNvSpPr txBox="1">
              <a:spLocks noChangeArrowheads="1"/>
            </p:cNvSpPr>
            <p:nvPr/>
          </p:nvSpPr>
          <p:spPr bwMode="auto">
            <a:xfrm>
              <a:off x="3387433" y="3905956"/>
              <a:ext cx="1706704" cy="21943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en-US" sz="4400" b="1">
                  <a:solidFill>
                    <a:schemeClr val="bg2"/>
                  </a:solidFill>
                </a:rPr>
                <a:t>Bill</a:t>
              </a:r>
            </a:p>
          </p:txBody>
        </p:sp>
      </p:grpSp>
      <p:grpSp>
        <p:nvGrpSpPr>
          <p:cNvPr id="21533" name="Group 45"/>
          <p:cNvGrpSpPr>
            <a:grpSpLocks/>
          </p:cNvGrpSpPr>
          <p:nvPr/>
        </p:nvGrpSpPr>
        <p:grpSpPr bwMode="auto">
          <a:xfrm>
            <a:off x="6756400" y="3371850"/>
            <a:ext cx="1670050" cy="1398588"/>
            <a:chOff x="2285997" y="2563091"/>
            <a:chExt cx="3117273" cy="3990110"/>
          </a:xfrm>
        </p:grpSpPr>
        <p:grpSp>
          <p:nvGrpSpPr>
            <p:cNvPr id="21536" name="Group 46"/>
            <p:cNvGrpSpPr>
              <a:grpSpLocks/>
            </p:cNvGrpSpPr>
            <p:nvPr/>
          </p:nvGrpSpPr>
          <p:grpSpPr bwMode="auto">
            <a:xfrm>
              <a:off x="2285997" y="2563091"/>
              <a:ext cx="3117273" cy="3990110"/>
              <a:chOff x="3435926" y="2563091"/>
              <a:chExt cx="3117273" cy="3990110"/>
            </a:xfrm>
          </p:grpSpPr>
          <p:pic>
            <p:nvPicPr>
              <p:cNvPr id="21538" name="Picture 2" descr="http://image.shutterstock.com/display_pic_with_logo/898321/898321,1331563208,4/stock-vector-office-worker-holding-a-piece-of-paper-97394741.jpg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646" t="4218" r="4445" b="6654"/>
              <a:stretch>
                <a:fillRect/>
              </a:stretch>
            </p:blipFill>
            <p:spPr bwMode="auto">
              <a:xfrm>
                <a:off x="3435926" y="2563091"/>
                <a:ext cx="3117273" cy="399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0" name="Rectangle 49"/>
              <p:cNvSpPr/>
              <p:nvPr/>
            </p:nvSpPr>
            <p:spPr>
              <a:xfrm>
                <a:off x="4538232" y="3885579"/>
                <a:ext cx="1632717" cy="2210185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sp>
          <p:nvSpPr>
            <p:cNvPr id="21537" name="TextBox 47"/>
            <p:cNvSpPr txBox="1">
              <a:spLocks noChangeArrowheads="1"/>
            </p:cNvSpPr>
            <p:nvPr/>
          </p:nvSpPr>
          <p:spPr bwMode="auto">
            <a:xfrm>
              <a:off x="3387433" y="3905956"/>
              <a:ext cx="1706704" cy="21943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en-US" sz="4400" b="1">
                  <a:solidFill>
                    <a:schemeClr val="bg2"/>
                  </a:solidFill>
                </a:rPr>
                <a:t>Bill</a:t>
              </a:r>
            </a:p>
          </p:txBody>
        </p:sp>
      </p:grpSp>
      <p:sp>
        <p:nvSpPr>
          <p:cNvPr id="25" name="Right Arrow 24"/>
          <p:cNvSpPr/>
          <p:nvPr/>
        </p:nvSpPr>
        <p:spPr>
          <a:xfrm rot="10800000">
            <a:off x="6248400" y="3756025"/>
            <a:ext cx="609600" cy="609600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solidFill>
              <a:srgbClr val="66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1535" name="TextBox 43"/>
          <p:cNvSpPr txBox="1">
            <a:spLocks noChangeArrowheads="1"/>
          </p:cNvSpPr>
          <p:nvPr/>
        </p:nvSpPr>
        <p:spPr bwMode="auto">
          <a:xfrm>
            <a:off x="165100" y="2249488"/>
            <a:ext cx="14382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sz="2400" b="1" dirty="0">
                <a:solidFill>
                  <a:srgbClr val="FFFF00"/>
                </a:solidFill>
              </a:rPr>
              <a:t>proposed</a:t>
            </a:r>
          </a:p>
        </p:txBody>
      </p:sp>
      <p:pic>
        <p:nvPicPr>
          <p:cNvPr id="3074" name="Picture 2" descr="http://capitalnews.vcu.edu/files/2012/05/mcdonnell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44" r="7819"/>
          <a:stretch/>
        </p:blipFill>
        <p:spPr bwMode="auto">
          <a:xfrm>
            <a:off x="152400" y="3326039"/>
            <a:ext cx="1834244" cy="1469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Right Arrow 26"/>
          <p:cNvSpPr/>
          <p:nvPr/>
        </p:nvSpPr>
        <p:spPr>
          <a:xfrm rot="10800000">
            <a:off x="1828800" y="3733800"/>
            <a:ext cx="609600" cy="609600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solidFill>
              <a:srgbClr val="66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320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 flipH="1">
            <a:off x="4562168" y="838200"/>
            <a:ext cx="9832" cy="6019800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0" y="3886200"/>
            <a:ext cx="9144000" cy="0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0" y="838200"/>
            <a:ext cx="9144000" cy="0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1091689" y="76200"/>
            <a:ext cx="696062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FF00"/>
                </a:solidFill>
              </a:rPr>
              <a:t>What do they have in common?</a:t>
            </a:r>
            <a:endParaRPr lang="en-US" sz="4000" b="1" dirty="0">
              <a:solidFill>
                <a:srgbClr val="FFFF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38200" y="2974709"/>
            <a:ext cx="2971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/>
              <a:t>Sheriff</a:t>
            </a:r>
            <a:endParaRPr lang="en-US" sz="5400" dirty="0"/>
          </a:p>
        </p:txBody>
      </p:sp>
      <p:sp>
        <p:nvSpPr>
          <p:cNvPr id="22" name="TextBox 21"/>
          <p:cNvSpPr txBox="1"/>
          <p:nvPr/>
        </p:nvSpPr>
        <p:spPr>
          <a:xfrm>
            <a:off x="233516" y="5487650"/>
            <a:ext cx="418608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Clerk of the Circuit Court</a:t>
            </a:r>
            <a:endParaRPr lang="en-US" sz="4400" dirty="0"/>
          </a:p>
        </p:txBody>
      </p:sp>
      <p:sp>
        <p:nvSpPr>
          <p:cNvPr id="23" name="TextBox 22"/>
          <p:cNvSpPr txBox="1"/>
          <p:nvPr/>
        </p:nvSpPr>
        <p:spPr>
          <a:xfrm>
            <a:off x="4800600" y="5410200"/>
            <a:ext cx="41860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/>
              <a:t>Commissioner</a:t>
            </a:r>
          </a:p>
          <a:p>
            <a:pPr algn="ctr"/>
            <a:r>
              <a:rPr lang="en-US" sz="4800" dirty="0"/>
              <a:t>o</a:t>
            </a:r>
            <a:r>
              <a:rPr lang="en-US" sz="4800" dirty="0" smtClean="0"/>
              <a:t>f the Revenue</a:t>
            </a:r>
            <a:endParaRPr lang="en-US" sz="4800" dirty="0"/>
          </a:p>
        </p:txBody>
      </p:sp>
      <p:sp>
        <p:nvSpPr>
          <p:cNvPr id="24" name="TextBox 23"/>
          <p:cNvSpPr txBox="1"/>
          <p:nvPr/>
        </p:nvSpPr>
        <p:spPr>
          <a:xfrm>
            <a:off x="4805516" y="2971800"/>
            <a:ext cx="41860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/>
              <a:t>Treasurer</a:t>
            </a:r>
            <a:endParaRPr lang="en-US" sz="5400" dirty="0"/>
          </a:p>
        </p:txBody>
      </p:sp>
      <p:pic>
        <p:nvPicPr>
          <p:cNvPr id="2050" name="Picture 2" descr="http://www.illustrationsof.com/royalty-free-sheriff-clipart-illustration-21528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6610" y="1035675"/>
            <a:ext cx="1946142" cy="2043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melrosetroop68.org/blog/wp-content/uploads/2012/02/Treasur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4223" y="1114957"/>
            <a:ext cx="2038837" cy="1884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www.douglasbeaton.com/wp-content/uploads/2011/06/clerk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8682" y="4099302"/>
            <a:ext cx="1390835" cy="1353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investorsareidiots.com/wp-content/uploads/2012/03/taxman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7520" y="4125075"/>
            <a:ext cx="1173880" cy="1328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3657600" y="2861608"/>
            <a:ext cx="1739707" cy="193899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</a:rPr>
              <a:t>They</a:t>
            </a:r>
          </a:p>
          <a:p>
            <a:pPr algn="ctr"/>
            <a:r>
              <a:rPr lang="en-US" sz="4000" b="1" dirty="0" smtClean="0">
                <a:solidFill>
                  <a:schemeClr val="bg1"/>
                </a:solidFill>
              </a:rPr>
              <a:t>Are </a:t>
            </a:r>
          </a:p>
          <a:p>
            <a:pPr algn="ctr"/>
            <a:r>
              <a:rPr lang="en-US" sz="4000" b="1" dirty="0" smtClean="0">
                <a:solidFill>
                  <a:schemeClr val="bg1"/>
                </a:solidFill>
              </a:rPr>
              <a:t>Elected</a:t>
            </a:r>
            <a:endParaRPr lang="en-US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9141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467600" y="5130225"/>
            <a:ext cx="1219200" cy="1066800"/>
            <a:chOff x="838200" y="5257800"/>
            <a:chExt cx="1219200" cy="1066800"/>
          </a:xfrm>
        </p:grpSpPr>
        <p:pic>
          <p:nvPicPr>
            <p:cNvPr id="3" name="Picture 2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55000" t="67000" r="35001" b="19000"/>
            <a:stretch>
              <a:fillRect/>
            </a:stretch>
          </p:blipFill>
          <p:spPr bwMode="auto">
            <a:xfrm>
              <a:off x="838200" y="5257800"/>
              <a:ext cx="1219200" cy="1066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" name="5-Point Star 3"/>
            <p:cNvSpPr/>
            <p:nvPr/>
          </p:nvSpPr>
          <p:spPr>
            <a:xfrm>
              <a:off x="1447800" y="5715000"/>
              <a:ext cx="76200" cy="76200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4146013" y="4113651"/>
            <a:ext cx="10599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FF00"/>
                </a:solidFill>
              </a:rPr>
              <a:t>State</a:t>
            </a:r>
            <a:endParaRPr lang="en-US" sz="3200" b="1" dirty="0">
              <a:solidFill>
                <a:srgbClr val="FFFF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58685" y="6197025"/>
            <a:ext cx="10510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FF00"/>
                </a:solidFill>
              </a:rPr>
              <a:t>Local</a:t>
            </a:r>
            <a:endParaRPr lang="en-US" sz="3200" b="1" dirty="0">
              <a:solidFill>
                <a:srgbClr val="FFFF00"/>
              </a:solidFill>
            </a:endParaRPr>
          </a:p>
        </p:txBody>
      </p:sp>
      <p:pic>
        <p:nvPicPr>
          <p:cNvPr id="7" name="Picture 3" descr="C:\Documents and Settings\Pearce Dietrich\Local Settings\Temporary Internet Files\Content.IE5\092FKHMV\MC900174377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286" y="50800"/>
            <a:ext cx="2554514" cy="1606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C:\Documents and Settings\Pearce Dietrich\Local Settings\Temporary Internet Files\Content.IE5\092FKHMV\MC900027417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52800" y="2615625"/>
            <a:ext cx="2413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609600" y="1657681"/>
            <a:ext cx="16412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FF00"/>
                </a:solidFill>
              </a:rPr>
              <a:t>National</a:t>
            </a:r>
            <a:endParaRPr lang="en-US" sz="3200" b="1" dirty="0">
              <a:solidFill>
                <a:srgbClr val="FFFF00"/>
              </a:solidFill>
            </a:endParaRPr>
          </a:p>
        </p:txBody>
      </p:sp>
      <p:sp>
        <p:nvSpPr>
          <p:cNvPr id="10" name="Right Arrow 9"/>
          <p:cNvSpPr/>
          <p:nvPr/>
        </p:nvSpPr>
        <p:spPr>
          <a:xfrm rot="2529923">
            <a:off x="2378720" y="2146012"/>
            <a:ext cx="1447800" cy="9392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 rot="2529923">
            <a:off x="5891899" y="4335171"/>
            <a:ext cx="1447800" cy="9392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2954645" y="204931"/>
            <a:ext cx="4167819" cy="991169"/>
            <a:chOff x="2954645" y="204931"/>
            <a:chExt cx="4167819" cy="991169"/>
          </a:xfrm>
        </p:grpSpPr>
        <p:sp>
          <p:nvSpPr>
            <p:cNvPr id="12" name="TextBox 11"/>
            <p:cNvSpPr txBox="1"/>
            <p:nvPr/>
          </p:nvSpPr>
          <p:spPr>
            <a:xfrm>
              <a:off x="3849260" y="204931"/>
              <a:ext cx="3273204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 b="1" dirty="0" smtClean="0"/>
                <a:t>Most Power</a:t>
              </a:r>
              <a:endParaRPr lang="en-US" sz="4800" b="1" dirty="0"/>
            </a:p>
          </p:txBody>
        </p:sp>
        <p:sp>
          <p:nvSpPr>
            <p:cNvPr id="13" name="Right Arrow 12"/>
            <p:cNvSpPr/>
            <p:nvPr/>
          </p:nvSpPr>
          <p:spPr>
            <a:xfrm rot="10383063">
              <a:off x="2954645" y="512379"/>
              <a:ext cx="796308" cy="683721"/>
            </a:xfrm>
            <a:prstGeom prst="right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135300" y="4766608"/>
            <a:ext cx="4893900" cy="193899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ysClr val="windowText" lastClr="000000"/>
                </a:solidFill>
              </a:rPr>
              <a:t>Tension exists between the National and State Gov’t</a:t>
            </a:r>
            <a:endParaRPr lang="en-US" sz="4000" b="1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8693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28927" y="6111860"/>
            <a:ext cx="10599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FF00"/>
                </a:solidFill>
              </a:rPr>
              <a:t>State</a:t>
            </a:r>
            <a:endParaRPr lang="en-US" sz="3200" b="1" dirty="0">
              <a:solidFill>
                <a:srgbClr val="FFFF00"/>
              </a:solidFill>
            </a:endParaRPr>
          </a:p>
        </p:txBody>
      </p:sp>
      <p:pic>
        <p:nvPicPr>
          <p:cNvPr id="7" name="Picture 3" descr="C:\Documents and Settings\Pearce Dietrich\Local Settings\Temporary Internet Files\Content.IE5\092FKHMV\MC900174377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2049009"/>
            <a:ext cx="2554514" cy="1606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C:\Documents and Settings\Pearce Dietrich\Local Settings\Temporary Internet Files\Content.IE5\092FKHMV\MC900027417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35714" y="4613834"/>
            <a:ext cx="2413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1792514" y="3655890"/>
            <a:ext cx="16412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FF00"/>
                </a:solidFill>
              </a:rPr>
              <a:t>National</a:t>
            </a:r>
            <a:endParaRPr lang="en-US" sz="3200" b="1" dirty="0">
              <a:solidFill>
                <a:srgbClr val="FFFF00"/>
              </a:solidFill>
            </a:endParaRPr>
          </a:p>
        </p:txBody>
      </p:sp>
      <p:sp>
        <p:nvSpPr>
          <p:cNvPr id="10" name="Right Arrow 9"/>
          <p:cNvSpPr/>
          <p:nvPr/>
        </p:nvSpPr>
        <p:spPr>
          <a:xfrm rot="2529923">
            <a:off x="3561634" y="4144221"/>
            <a:ext cx="1447800" cy="9392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152400" y="152400"/>
            <a:ext cx="292984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u="sng" dirty="0" smtClean="0">
                <a:solidFill>
                  <a:srgbClr val="FFFF00"/>
                </a:solidFill>
              </a:rPr>
              <a:t>Tensions</a:t>
            </a:r>
            <a:endParaRPr lang="en-US" sz="6000" b="1" u="sng" dirty="0">
              <a:solidFill>
                <a:srgbClr val="FFFF00"/>
              </a:solidFill>
            </a:endParaRPr>
          </a:p>
        </p:txBody>
      </p:sp>
      <p:sp>
        <p:nvSpPr>
          <p:cNvPr id="17" name="Oval Callout 16"/>
          <p:cNvSpPr/>
          <p:nvPr/>
        </p:nvSpPr>
        <p:spPr>
          <a:xfrm>
            <a:off x="3433733" y="0"/>
            <a:ext cx="3668452" cy="1600200"/>
          </a:xfrm>
          <a:prstGeom prst="wedgeEllipseCallout">
            <a:avLst>
              <a:gd name="adj1" fmla="val -39661"/>
              <a:gd name="adj2" fmla="val 110744"/>
            </a:avLst>
          </a:prstGeom>
          <a:solidFill>
            <a:schemeClr val="tx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We need to help the poor. States must provide welfare to the needy.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18" name="Oval Callout 17"/>
          <p:cNvSpPr/>
          <p:nvPr/>
        </p:nvSpPr>
        <p:spPr>
          <a:xfrm>
            <a:off x="5475548" y="1874836"/>
            <a:ext cx="3668452" cy="1600200"/>
          </a:xfrm>
          <a:prstGeom prst="wedgeEllipseCallout">
            <a:avLst>
              <a:gd name="adj1" fmla="val -24258"/>
              <a:gd name="adj2" fmla="val 152541"/>
            </a:avLst>
          </a:prstGeom>
          <a:solidFill>
            <a:schemeClr val="tx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What? We can’t afford that!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19" name="Oval Callout 18"/>
          <p:cNvSpPr/>
          <p:nvPr/>
        </p:nvSpPr>
        <p:spPr>
          <a:xfrm>
            <a:off x="4013756" y="3255840"/>
            <a:ext cx="2247157" cy="800100"/>
          </a:xfrm>
          <a:prstGeom prst="wedgeEllipseCallout">
            <a:avLst>
              <a:gd name="adj1" fmla="val -63162"/>
              <a:gd name="adj2" fmla="val -66141"/>
            </a:avLst>
          </a:prstGeom>
          <a:solidFill>
            <a:schemeClr val="tx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Too Bad.</a:t>
            </a:r>
            <a:endParaRPr lang="en-US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0030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523</TotalTime>
  <Words>375</Words>
  <Application>Microsoft Office PowerPoint</Application>
  <PresentationFormat>On-screen Show (4:3)</PresentationFormat>
  <Paragraphs>160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PowerPoint Presentation</vt:lpstr>
      <vt:lpstr>PowerPoint Presentation</vt:lpstr>
      <vt:lpstr>PowerPoint Presentation</vt:lpstr>
      <vt:lpstr>State Legislative (General Assembly)</vt:lpstr>
      <vt:lpstr>State Executive Branch (governor)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pearce.dietrich</dc:creator>
  <cp:lastModifiedBy>Bill Collins</cp:lastModifiedBy>
  <cp:revision>31</cp:revision>
  <dcterms:created xsi:type="dcterms:W3CDTF">2012-04-02T11:50:37Z</dcterms:created>
  <dcterms:modified xsi:type="dcterms:W3CDTF">2015-08-11T19:17:25Z</dcterms:modified>
</cp:coreProperties>
</file>