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8" r:id="rId3"/>
    <p:sldId id="257"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4" d="100"/>
          <a:sy n="114" d="100"/>
        </p:scale>
        <p:origin x="-918"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565DFA-E065-49AE-80D3-567132FBE6B2}" type="datetimeFigureOut">
              <a:rPr lang="en-US" smtClean="0"/>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340084-485A-4DC8-BACF-4F0855BB8438}" type="slidenum">
              <a:rPr lang="en-US" smtClean="0"/>
              <a:t>‹#›</a:t>
            </a:fld>
            <a:endParaRPr lang="en-US"/>
          </a:p>
        </p:txBody>
      </p:sp>
    </p:spTree>
    <p:extLst>
      <p:ext uri="{BB962C8B-B14F-4D97-AF65-F5344CB8AC3E}">
        <p14:creationId xmlns:p14="http://schemas.microsoft.com/office/powerpoint/2010/main" val="4127998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565DFA-E065-49AE-80D3-567132FBE6B2}" type="datetimeFigureOut">
              <a:rPr lang="en-US" smtClean="0"/>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340084-485A-4DC8-BACF-4F0855BB8438}" type="slidenum">
              <a:rPr lang="en-US" smtClean="0"/>
              <a:t>‹#›</a:t>
            </a:fld>
            <a:endParaRPr lang="en-US"/>
          </a:p>
        </p:txBody>
      </p:sp>
    </p:spTree>
    <p:extLst>
      <p:ext uri="{BB962C8B-B14F-4D97-AF65-F5344CB8AC3E}">
        <p14:creationId xmlns:p14="http://schemas.microsoft.com/office/powerpoint/2010/main" val="1231931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565DFA-E065-49AE-80D3-567132FBE6B2}" type="datetimeFigureOut">
              <a:rPr lang="en-US" smtClean="0"/>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340084-485A-4DC8-BACF-4F0855BB8438}" type="slidenum">
              <a:rPr lang="en-US" smtClean="0"/>
              <a:t>‹#›</a:t>
            </a:fld>
            <a:endParaRPr lang="en-US"/>
          </a:p>
        </p:txBody>
      </p:sp>
    </p:spTree>
    <p:extLst>
      <p:ext uri="{BB962C8B-B14F-4D97-AF65-F5344CB8AC3E}">
        <p14:creationId xmlns:p14="http://schemas.microsoft.com/office/powerpoint/2010/main" val="278551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565DFA-E065-49AE-80D3-567132FBE6B2}" type="datetimeFigureOut">
              <a:rPr lang="en-US" smtClean="0"/>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340084-485A-4DC8-BACF-4F0855BB8438}" type="slidenum">
              <a:rPr lang="en-US" smtClean="0"/>
              <a:t>‹#›</a:t>
            </a:fld>
            <a:endParaRPr lang="en-US"/>
          </a:p>
        </p:txBody>
      </p:sp>
    </p:spTree>
    <p:extLst>
      <p:ext uri="{BB962C8B-B14F-4D97-AF65-F5344CB8AC3E}">
        <p14:creationId xmlns:p14="http://schemas.microsoft.com/office/powerpoint/2010/main" val="2602326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565DFA-E065-49AE-80D3-567132FBE6B2}" type="datetimeFigureOut">
              <a:rPr lang="en-US" smtClean="0"/>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340084-485A-4DC8-BACF-4F0855BB8438}" type="slidenum">
              <a:rPr lang="en-US" smtClean="0"/>
              <a:t>‹#›</a:t>
            </a:fld>
            <a:endParaRPr lang="en-US"/>
          </a:p>
        </p:txBody>
      </p:sp>
    </p:spTree>
    <p:extLst>
      <p:ext uri="{BB962C8B-B14F-4D97-AF65-F5344CB8AC3E}">
        <p14:creationId xmlns:p14="http://schemas.microsoft.com/office/powerpoint/2010/main" val="231279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565DFA-E065-49AE-80D3-567132FBE6B2}" type="datetimeFigureOut">
              <a:rPr lang="en-US" smtClean="0"/>
              <a:t>7/29/2015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340084-485A-4DC8-BACF-4F0855BB8438}" type="slidenum">
              <a:rPr lang="en-US" smtClean="0"/>
              <a:t>‹#›</a:t>
            </a:fld>
            <a:endParaRPr lang="en-US"/>
          </a:p>
        </p:txBody>
      </p:sp>
    </p:spTree>
    <p:extLst>
      <p:ext uri="{BB962C8B-B14F-4D97-AF65-F5344CB8AC3E}">
        <p14:creationId xmlns:p14="http://schemas.microsoft.com/office/powerpoint/2010/main" val="3026480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565DFA-E065-49AE-80D3-567132FBE6B2}" type="datetimeFigureOut">
              <a:rPr lang="en-US" smtClean="0"/>
              <a:t>7/29/2015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340084-485A-4DC8-BACF-4F0855BB8438}" type="slidenum">
              <a:rPr lang="en-US" smtClean="0"/>
              <a:t>‹#›</a:t>
            </a:fld>
            <a:endParaRPr lang="en-US"/>
          </a:p>
        </p:txBody>
      </p:sp>
    </p:spTree>
    <p:extLst>
      <p:ext uri="{BB962C8B-B14F-4D97-AF65-F5344CB8AC3E}">
        <p14:creationId xmlns:p14="http://schemas.microsoft.com/office/powerpoint/2010/main" val="3274847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565DFA-E065-49AE-80D3-567132FBE6B2}" type="datetimeFigureOut">
              <a:rPr lang="en-US" smtClean="0"/>
              <a:t>7/29/2015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340084-485A-4DC8-BACF-4F0855BB8438}" type="slidenum">
              <a:rPr lang="en-US" smtClean="0"/>
              <a:t>‹#›</a:t>
            </a:fld>
            <a:endParaRPr lang="en-US"/>
          </a:p>
        </p:txBody>
      </p:sp>
    </p:spTree>
    <p:extLst>
      <p:ext uri="{BB962C8B-B14F-4D97-AF65-F5344CB8AC3E}">
        <p14:creationId xmlns:p14="http://schemas.microsoft.com/office/powerpoint/2010/main" val="3089836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565DFA-E065-49AE-80D3-567132FBE6B2}" type="datetimeFigureOut">
              <a:rPr lang="en-US" smtClean="0"/>
              <a:t>7/29/2015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340084-485A-4DC8-BACF-4F0855BB8438}" type="slidenum">
              <a:rPr lang="en-US" smtClean="0"/>
              <a:t>‹#›</a:t>
            </a:fld>
            <a:endParaRPr lang="en-US"/>
          </a:p>
        </p:txBody>
      </p:sp>
    </p:spTree>
    <p:extLst>
      <p:ext uri="{BB962C8B-B14F-4D97-AF65-F5344CB8AC3E}">
        <p14:creationId xmlns:p14="http://schemas.microsoft.com/office/powerpoint/2010/main" val="1057560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565DFA-E065-49AE-80D3-567132FBE6B2}" type="datetimeFigureOut">
              <a:rPr lang="en-US" smtClean="0"/>
              <a:t>7/29/2015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340084-485A-4DC8-BACF-4F0855BB8438}" type="slidenum">
              <a:rPr lang="en-US" smtClean="0"/>
              <a:t>‹#›</a:t>
            </a:fld>
            <a:endParaRPr lang="en-US"/>
          </a:p>
        </p:txBody>
      </p:sp>
    </p:spTree>
    <p:extLst>
      <p:ext uri="{BB962C8B-B14F-4D97-AF65-F5344CB8AC3E}">
        <p14:creationId xmlns:p14="http://schemas.microsoft.com/office/powerpoint/2010/main" val="2676802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565DFA-E065-49AE-80D3-567132FBE6B2}" type="datetimeFigureOut">
              <a:rPr lang="en-US" smtClean="0"/>
              <a:t>7/29/2015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340084-485A-4DC8-BACF-4F0855BB8438}" type="slidenum">
              <a:rPr lang="en-US" smtClean="0"/>
              <a:t>‹#›</a:t>
            </a:fld>
            <a:endParaRPr lang="en-US"/>
          </a:p>
        </p:txBody>
      </p:sp>
    </p:spTree>
    <p:extLst>
      <p:ext uri="{BB962C8B-B14F-4D97-AF65-F5344CB8AC3E}">
        <p14:creationId xmlns:p14="http://schemas.microsoft.com/office/powerpoint/2010/main" val="3986941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565DFA-E065-49AE-80D3-567132FBE6B2}" type="datetimeFigureOut">
              <a:rPr lang="en-US" smtClean="0"/>
              <a:t>7/29/2015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40084-485A-4DC8-BACF-4F0855BB8438}" type="slidenum">
              <a:rPr lang="en-US" smtClean="0"/>
              <a:t>‹#›</a:t>
            </a:fld>
            <a:endParaRPr lang="en-US"/>
          </a:p>
        </p:txBody>
      </p:sp>
    </p:spTree>
    <p:extLst>
      <p:ext uri="{BB962C8B-B14F-4D97-AF65-F5344CB8AC3E}">
        <p14:creationId xmlns:p14="http://schemas.microsoft.com/office/powerpoint/2010/main" val="4103726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wmf"/><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png"/><Relationship Id="rId12" Type="http://schemas.openxmlformats.org/officeDocument/2006/relationships/image" Target="../media/image12.jpeg"/><Relationship Id="rId2" Type="http://schemas.openxmlformats.org/officeDocument/2006/relationships/image" Target="../media/image2.png"/><Relationship Id="rId1" Type="http://schemas.openxmlformats.org/officeDocument/2006/relationships/slideLayout" Target="../slideLayouts/slideLayout4.xml"/><Relationship Id="rId6" Type="http://schemas.openxmlformats.org/officeDocument/2006/relationships/image" Target="../media/image6.gif"/><Relationship Id="rId11" Type="http://schemas.openxmlformats.org/officeDocument/2006/relationships/image" Target="../media/image11.wmf"/><Relationship Id="rId5" Type="http://schemas.openxmlformats.org/officeDocument/2006/relationships/image" Target="../media/image5.pn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www.thisnation.com/media/photos/constitution-hir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71871"/>
            <a:ext cx="8686800" cy="6514259"/>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228600" y="171871"/>
            <a:ext cx="8686800" cy="1047330"/>
          </a:xfrm>
          <a:prstGeom prst="rect">
            <a:avLst/>
          </a:prstGeom>
          <a:noFill/>
          <a:ln w="57150">
            <a:solidFill>
              <a:srgbClr val="FFC000"/>
            </a:solidFill>
          </a:ln>
          <a:effectLst>
            <a:glow rad="228600">
              <a:srgbClr val="FFFF00">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6980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6200"/>
            <a:ext cx="8229600" cy="1143000"/>
          </a:xfrm>
        </p:spPr>
        <p:txBody>
          <a:bodyPr>
            <a:normAutofit/>
          </a:bodyPr>
          <a:lstStyle/>
          <a:p>
            <a:r>
              <a:rPr lang="en-US" sz="4800" b="1" dirty="0" smtClean="0"/>
              <a:t>Preamble</a:t>
            </a:r>
            <a:endParaRPr lang="en-US" sz="4800" b="1" dirty="0"/>
          </a:p>
        </p:txBody>
      </p:sp>
      <p:sp>
        <p:nvSpPr>
          <p:cNvPr id="5" name="Content Placeholder 4"/>
          <p:cNvSpPr>
            <a:spLocks noGrp="1"/>
          </p:cNvSpPr>
          <p:nvPr>
            <p:ph idx="1"/>
          </p:nvPr>
        </p:nvSpPr>
        <p:spPr>
          <a:xfrm>
            <a:off x="152400" y="1143000"/>
            <a:ext cx="8991600" cy="5486400"/>
          </a:xfrm>
        </p:spPr>
        <p:txBody>
          <a:bodyPr>
            <a:noAutofit/>
          </a:bodyPr>
          <a:lstStyle/>
          <a:p>
            <a:pPr marL="0" indent="0">
              <a:buNone/>
            </a:pPr>
            <a:r>
              <a:rPr lang="en-US" sz="7200" b="1" dirty="0" smtClean="0">
                <a:latin typeface="French Script MT" pitchFamily="66" charset="0"/>
              </a:rPr>
              <a:t>We the people </a:t>
            </a:r>
            <a:r>
              <a:rPr lang="en-US" sz="3800" dirty="0" smtClean="0"/>
              <a:t>of the United States, in order to form a more perfect union, establish justice, insure domestic tranquility, provide for the common defense, promote the general welfare, and secure the blessings of liberty to ourselves and our posterity, do ordain and establish this Constitution for the United States of America.</a:t>
            </a:r>
            <a:endParaRPr lang="en-US" sz="3800" dirty="0"/>
          </a:p>
        </p:txBody>
      </p:sp>
    </p:spTree>
    <p:extLst>
      <p:ext uri="{BB962C8B-B14F-4D97-AF65-F5344CB8AC3E}">
        <p14:creationId xmlns:p14="http://schemas.microsoft.com/office/powerpoint/2010/main" val="32373076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Preamble: </a:t>
            </a:r>
            <a:r>
              <a:rPr lang="en-US" sz="2700" dirty="0" smtClean="0"/>
              <a:t>intro that states the purpose of the US gov’t</a:t>
            </a:r>
            <a:endParaRPr lang="en-US" sz="2700" dirty="0"/>
          </a:p>
        </p:txBody>
      </p:sp>
      <p:sp>
        <p:nvSpPr>
          <p:cNvPr id="3" name="Content Placeholder 2"/>
          <p:cNvSpPr>
            <a:spLocks noGrp="1"/>
          </p:cNvSpPr>
          <p:nvPr>
            <p:ph sz="half" idx="1"/>
          </p:nvPr>
        </p:nvSpPr>
        <p:spPr>
          <a:xfrm>
            <a:off x="0" y="1600200"/>
            <a:ext cx="4724400" cy="4525963"/>
          </a:xfrm>
        </p:spPr>
        <p:txBody>
          <a:bodyPr>
            <a:normAutofit/>
          </a:bodyPr>
          <a:lstStyle/>
          <a:p>
            <a:r>
              <a:rPr lang="en-US" sz="2600" dirty="0"/>
              <a:t>We the </a:t>
            </a:r>
            <a:r>
              <a:rPr lang="en-US" sz="2600" dirty="0" smtClean="0"/>
              <a:t>people</a:t>
            </a:r>
          </a:p>
          <a:p>
            <a:r>
              <a:rPr lang="en-US" sz="2600" dirty="0" smtClean="0">
                <a:solidFill>
                  <a:srgbClr val="000099"/>
                </a:solidFill>
              </a:rPr>
              <a:t>To form </a:t>
            </a:r>
            <a:r>
              <a:rPr lang="en-US" sz="2600" dirty="0">
                <a:solidFill>
                  <a:srgbClr val="000099"/>
                </a:solidFill>
              </a:rPr>
              <a:t>a more perfect </a:t>
            </a:r>
            <a:r>
              <a:rPr lang="en-US" sz="2600" dirty="0" smtClean="0">
                <a:solidFill>
                  <a:srgbClr val="000099"/>
                </a:solidFill>
              </a:rPr>
              <a:t>union</a:t>
            </a:r>
          </a:p>
          <a:p>
            <a:r>
              <a:rPr lang="en-US" sz="2600" dirty="0" smtClean="0">
                <a:solidFill>
                  <a:srgbClr val="000099"/>
                </a:solidFill>
              </a:rPr>
              <a:t>establish justice</a:t>
            </a:r>
          </a:p>
          <a:p>
            <a:r>
              <a:rPr lang="en-US" sz="2600" dirty="0" smtClean="0">
                <a:solidFill>
                  <a:srgbClr val="000099"/>
                </a:solidFill>
              </a:rPr>
              <a:t>domestic tranquility</a:t>
            </a:r>
          </a:p>
          <a:p>
            <a:r>
              <a:rPr lang="en-US" sz="2600" dirty="0" smtClean="0">
                <a:solidFill>
                  <a:srgbClr val="000099"/>
                </a:solidFill>
              </a:rPr>
              <a:t>common defense</a:t>
            </a:r>
          </a:p>
          <a:p>
            <a:r>
              <a:rPr lang="en-US" sz="2600" dirty="0" smtClean="0">
                <a:solidFill>
                  <a:srgbClr val="000099"/>
                </a:solidFill>
              </a:rPr>
              <a:t>promote </a:t>
            </a:r>
            <a:r>
              <a:rPr lang="en-US" sz="2600" dirty="0">
                <a:solidFill>
                  <a:srgbClr val="000099"/>
                </a:solidFill>
              </a:rPr>
              <a:t>the general </a:t>
            </a:r>
            <a:r>
              <a:rPr lang="en-US" sz="2600" dirty="0" smtClean="0">
                <a:solidFill>
                  <a:srgbClr val="000099"/>
                </a:solidFill>
              </a:rPr>
              <a:t>welfare</a:t>
            </a:r>
          </a:p>
          <a:p>
            <a:r>
              <a:rPr lang="en-US" sz="2600" dirty="0" smtClean="0">
                <a:solidFill>
                  <a:srgbClr val="000099"/>
                </a:solidFill>
              </a:rPr>
              <a:t>blessings </a:t>
            </a:r>
            <a:r>
              <a:rPr lang="en-US" sz="2600" dirty="0">
                <a:solidFill>
                  <a:srgbClr val="000099"/>
                </a:solidFill>
              </a:rPr>
              <a:t>of </a:t>
            </a:r>
            <a:r>
              <a:rPr lang="en-US" sz="2600" dirty="0" smtClean="0">
                <a:solidFill>
                  <a:srgbClr val="000099"/>
                </a:solidFill>
              </a:rPr>
              <a:t>liberty</a:t>
            </a:r>
            <a:endParaRPr lang="en-US" sz="2600" dirty="0">
              <a:solidFill>
                <a:srgbClr val="000099"/>
              </a:solidFill>
            </a:endParaRPr>
          </a:p>
        </p:txBody>
      </p:sp>
      <p:sp>
        <p:nvSpPr>
          <p:cNvPr id="4" name="Content Placeholder 3"/>
          <p:cNvSpPr>
            <a:spLocks noGrp="1"/>
          </p:cNvSpPr>
          <p:nvPr>
            <p:ph sz="half" idx="2"/>
          </p:nvPr>
        </p:nvSpPr>
        <p:spPr>
          <a:xfrm>
            <a:off x="4495800" y="1600200"/>
            <a:ext cx="4648200" cy="4525963"/>
          </a:xfrm>
        </p:spPr>
        <p:txBody>
          <a:bodyPr>
            <a:normAutofit/>
          </a:bodyPr>
          <a:lstStyle/>
          <a:p>
            <a:r>
              <a:rPr lang="en-US" sz="2600" dirty="0" smtClean="0"/>
              <a:t>Consent of the Governed</a:t>
            </a:r>
          </a:p>
          <a:p>
            <a:r>
              <a:rPr lang="en-US" sz="2600" dirty="0" smtClean="0"/>
              <a:t>Kill Articles of Confederation</a:t>
            </a:r>
          </a:p>
          <a:p>
            <a:r>
              <a:rPr lang="en-US" sz="2600" dirty="0" smtClean="0"/>
              <a:t>Fair courts &amp; laws</a:t>
            </a:r>
          </a:p>
          <a:p>
            <a:r>
              <a:rPr lang="en-US" sz="2600" dirty="0" smtClean="0"/>
              <a:t>Peace in USA</a:t>
            </a:r>
          </a:p>
          <a:p>
            <a:r>
              <a:rPr lang="en-US" sz="2600" dirty="0" smtClean="0"/>
              <a:t>Protect from other countries</a:t>
            </a:r>
          </a:p>
          <a:p>
            <a:r>
              <a:rPr lang="en-US" sz="2600" dirty="0" smtClean="0"/>
              <a:t>Make our lives better</a:t>
            </a:r>
          </a:p>
          <a:p>
            <a:r>
              <a:rPr lang="en-US" sz="2600" dirty="0" smtClean="0"/>
              <a:t>Protect our rights</a:t>
            </a:r>
            <a:endParaRPr lang="en-US" sz="2600" dirty="0"/>
          </a:p>
        </p:txBody>
      </p:sp>
      <p:sp>
        <p:nvSpPr>
          <p:cNvPr id="5" name="Right Arrow 4"/>
          <p:cNvSpPr/>
          <p:nvPr/>
        </p:nvSpPr>
        <p:spPr>
          <a:xfrm>
            <a:off x="2590800" y="1714500"/>
            <a:ext cx="2209800" cy="228600"/>
          </a:xfrm>
          <a:prstGeom prst="rightArrow">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4419599" y="2209800"/>
            <a:ext cx="381001" cy="228600"/>
          </a:xfrm>
          <a:prstGeom prst="rightArrow">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2667000" y="2667000"/>
            <a:ext cx="2133600" cy="228600"/>
          </a:xfrm>
          <a:prstGeom prst="rightArrow">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3276600" y="3124200"/>
            <a:ext cx="1524000" cy="228600"/>
          </a:xfrm>
          <a:prstGeom prst="rightArrow">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2895600" y="3657600"/>
            <a:ext cx="1929245" cy="228600"/>
          </a:xfrm>
          <a:prstGeom prst="rightArrow">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4419599" y="4114800"/>
            <a:ext cx="405245" cy="228600"/>
          </a:xfrm>
          <a:prstGeom prst="rightArrow">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3047999" y="4572000"/>
            <a:ext cx="1776845" cy="228600"/>
          </a:xfrm>
          <a:prstGeom prst="rightArrow">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5150" y="6042892"/>
            <a:ext cx="553002" cy="652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91400" y="4988792"/>
            <a:ext cx="899334"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ight Arrow 13"/>
          <p:cNvSpPr/>
          <p:nvPr/>
        </p:nvSpPr>
        <p:spPr>
          <a:xfrm rot="13874096">
            <a:off x="7798017" y="5631977"/>
            <a:ext cx="533400" cy="4572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2" descr="http://www.socialstudieswithasmile.com/articles.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62800" y="4998028"/>
            <a:ext cx="1600200" cy="1600201"/>
          </a:xfrm>
          <a:prstGeom prst="rect">
            <a:avLst/>
          </a:prstGeom>
          <a:noFill/>
          <a:extLst>
            <a:ext uri="{909E8E84-426E-40DD-AFC4-6F175D3DCCD1}">
              <a14:hiddenFill xmlns:a14="http://schemas.microsoft.com/office/drawing/2010/main">
                <a:solidFill>
                  <a:srgbClr val="FFFFFF"/>
                </a:solidFill>
              </a14:hiddenFill>
            </a:ext>
          </a:extLst>
        </p:spPr>
      </p:pic>
      <p:sp>
        <p:nvSpPr>
          <p:cNvPr id="20" name="&quot;No&quot; Symbol 19"/>
          <p:cNvSpPr/>
          <p:nvPr/>
        </p:nvSpPr>
        <p:spPr>
          <a:xfrm>
            <a:off x="6781800" y="4724400"/>
            <a:ext cx="2362200" cy="2133600"/>
          </a:xfrm>
          <a:prstGeom prst="noSmoking">
            <a:avLst>
              <a:gd name="adj" fmla="val 7044"/>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21" name="Picture 2" descr="C:\Users\pearce.dietrich\AppData\Local\Microsoft\Windows\Temporary Internet Files\Content.IE5\EEL0LP37\MC900434879[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6599" y="4937442"/>
            <a:ext cx="2087967" cy="2087967"/>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http://www2.lhric.org/pocantico/usa02/_derived/usa02.htm_txt_usa.gi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232432" y="5553880"/>
            <a:ext cx="1759168" cy="1175069"/>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3" descr="C:\Users\pearce.dietrich\AppData\Local\Microsoft\Windows\Temporary Internet Files\Content.IE5\1WZS6TV0\MC900432542[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09107" y="5105400"/>
            <a:ext cx="1447513" cy="144751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http://www2.lhric.org/pocantico/usa02/_derived/usa02.htm_txt_usa.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199" y="5171191"/>
            <a:ext cx="2237509" cy="1494586"/>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C:\Users\pearce.dietrich\AppData\Local\Microsoft\Windows\Temporary Internet Files\Content.IE5\1WZS6TV0\MC900301206[1].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004722" y="5366131"/>
            <a:ext cx="806349" cy="980576"/>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4" descr="http://www.mycontinent.co/IMGEurope/europe_map3.gif"/>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914592" y="5189989"/>
            <a:ext cx="1578244" cy="1457684"/>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2" descr="http://www.anunews.net/blog/wp-content/uploads/2010/03/aa-free-speech-zone-map-of-America.jp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763383" y="5153320"/>
            <a:ext cx="2173988" cy="1656209"/>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3" descr="C:\Users\pearce.dietrich\AppData\Local\Microsoft\Windows\Temporary Internet Files\Content.IE5\1WZS6TV0\MC900154848[1].wmf"/>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537959" y="5366130"/>
            <a:ext cx="1225424" cy="1391823"/>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 descr="http://thinkprogress.org/wp-content/uploads/2011/04/medicare1.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669969" y="5020572"/>
            <a:ext cx="2146301" cy="1609726"/>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4" descr="http://www.michigancapitolconfidential.com/media/images/2011/medicaid.jp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16270" y="5020572"/>
            <a:ext cx="2146301" cy="1609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0683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par>
                                <p:cTn id="18" presetID="10" presetClass="entr" presetSubtype="0"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500"/>
                                        <p:tgtEl>
                                          <p:spTgt spid="1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nodeType="clickEffect">
                                  <p:stCondLst>
                                    <p:cond delay="0"/>
                                  </p:stCondLst>
                                  <p:childTnLst>
                                    <p:animEffect transition="out" filter="fade">
                                      <p:cBhvr>
                                        <p:cTn id="27" dur="500"/>
                                        <p:tgtEl>
                                          <p:spTgt spid="12"/>
                                        </p:tgtEl>
                                      </p:cBhvr>
                                    </p:animEffect>
                                    <p:set>
                                      <p:cBhvr>
                                        <p:cTn id="28" dur="1" fill="hold">
                                          <p:stCondLst>
                                            <p:cond delay="499"/>
                                          </p:stCondLst>
                                        </p:cTn>
                                        <p:tgtEl>
                                          <p:spTgt spid="12"/>
                                        </p:tgtEl>
                                        <p:attrNameLst>
                                          <p:attrName>style.visibility</p:attrName>
                                        </p:attrNameLst>
                                      </p:cBhvr>
                                      <p:to>
                                        <p:strVal val="hidden"/>
                                      </p:to>
                                    </p:set>
                                  </p:childTnLst>
                                </p:cTn>
                              </p:par>
                              <p:par>
                                <p:cTn id="29" presetID="10" presetClass="exit" presetSubtype="0" fill="hold" nodeType="withEffect">
                                  <p:stCondLst>
                                    <p:cond delay="0"/>
                                  </p:stCondLst>
                                  <p:childTnLst>
                                    <p:animEffect transition="out" filter="fade">
                                      <p:cBhvr>
                                        <p:cTn id="30" dur="500"/>
                                        <p:tgtEl>
                                          <p:spTgt spid="13"/>
                                        </p:tgtEl>
                                      </p:cBhvr>
                                    </p:animEffect>
                                    <p:set>
                                      <p:cBhvr>
                                        <p:cTn id="31" dur="1" fill="hold">
                                          <p:stCondLst>
                                            <p:cond delay="499"/>
                                          </p:stCondLst>
                                        </p:cTn>
                                        <p:tgtEl>
                                          <p:spTgt spid="13"/>
                                        </p:tgtEl>
                                        <p:attrNameLst>
                                          <p:attrName>style.visibility</p:attrName>
                                        </p:attrNameLst>
                                      </p:cBhvr>
                                      <p:to>
                                        <p:strVal val="hidden"/>
                                      </p:to>
                                    </p:set>
                                  </p:childTnLst>
                                </p:cTn>
                              </p:par>
                              <p:par>
                                <p:cTn id="32" presetID="10" presetClass="exit" presetSubtype="0" fill="hold" grpId="1" nodeType="withEffect">
                                  <p:stCondLst>
                                    <p:cond delay="0"/>
                                  </p:stCondLst>
                                  <p:childTnLst>
                                    <p:animEffect transition="out" filter="fade">
                                      <p:cBhvr>
                                        <p:cTn id="33" dur="500"/>
                                        <p:tgtEl>
                                          <p:spTgt spid="14"/>
                                        </p:tgtEl>
                                      </p:cBhvr>
                                    </p:animEffect>
                                    <p:set>
                                      <p:cBhvr>
                                        <p:cTn id="34" dur="1" fill="hold">
                                          <p:stCondLst>
                                            <p:cond delay="499"/>
                                          </p:stCondLst>
                                        </p:cTn>
                                        <p:tgtEl>
                                          <p:spTgt spid="14"/>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animEffect transition="in" filter="wipe(left)">
                                      <p:cBhvr>
                                        <p:cTn id="39" dur="500"/>
                                        <p:tgtEl>
                                          <p:spTgt spid="6"/>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4">
                                            <p:txEl>
                                              <p:pRg st="1" end="1"/>
                                            </p:txEl>
                                          </p:spTgt>
                                        </p:tgtEl>
                                        <p:attrNameLst>
                                          <p:attrName>style.visibility</p:attrName>
                                        </p:attrNameLst>
                                      </p:cBhvr>
                                      <p:to>
                                        <p:strVal val="visible"/>
                                      </p:to>
                                    </p:set>
                                    <p:animEffect transition="in" filter="wipe(left)">
                                      <p:cBhvr>
                                        <p:cTn id="44" dur="500"/>
                                        <p:tgtEl>
                                          <p:spTgt spid="4">
                                            <p:txEl>
                                              <p:pRg st="1" end="1"/>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fade">
                                      <p:cBhvr>
                                        <p:cTn id="49" dur="1000"/>
                                        <p:tgtEl>
                                          <p:spTgt spid="19"/>
                                        </p:tgtEl>
                                      </p:cBhvr>
                                    </p:animEffect>
                                    <p:anim calcmode="lin" valueType="num">
                                      <p:cBhvr>
                                        <p:cTn id="50" dur="1000" fill="hold"/>
                                        <p:tgtEl>
                                          <p:spTgt spid="19"/>
                                        </p:tgtEl>
                                        <p:attrNameLst>
                                          <p:attrName>ppt_x</p:attrName>
                                        </p:attrNameLst>
                                      </p:cBhvr>
                                      <p:tavLst>
                                        <p:tav tm="0">
                                          <p:val>
                                            <p:strVal val="#ppt_x"/>
                                          </p:val>
                                        </p:tav>
                                        <p:tav tm="100000">
                                          <p:val>
                                            <p:strVal val="#ppt_x"/>
                                          </p:val>
                                        </p:tav>
                                      </p:tavLst>
                                    </p:anim>
                                    <p:anim calcmode="lin" valueType="num">
                                      <p:cBhvr>
                                        <p:cTn id="51" dur="1000" fill="hold"/>
                                        <p:tgtEl>
                                          <p:spTgt spid="19"/>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0"/>
                                  </p:stCondLst>
                                  <p:childTnLst>
                                    <p:set>
                                      <p:cBhvr>
                                        <p:cTn id="53" dur="1" fill="hold">
                                          <p:stCondLst>
                                            <p:cond delay="0"/>
                                          </p:stCondLst>
                                        </p:cTn>
                                        <p:tgtEl>
                                          <p:spTgt spid="20"/>
                                        </p:tgtEl>
                                        <p:attrNameLst>
                                          <p:attrName>style.visibility</p:attrName>
                                        </p:attrNameLst>
                                      </p:cBhvr>
                                      <p:to>
                                        <p:strVal val="visible"/>
                                      </p:to>
                                    </p:set>
                                    <p:animEffect transition="in" filter="fade">
                                      <p:cBhvr>
                                        <p:cTn id="54" dur="1000"/>
                                        <p:tgtEl>
                                          <p:spTgt spid="20"/>
                                        </p:tgtEl>
                                      </p:cBhvr>
                                    </p:animEffect>
                                    <p:anim calcmode="lin" valueType="num">
                                      <p:cBhvr>
                                        <p:cTn id="55" dur="1000" fill="hold"/>
                                        <p:tgtEl>
                                          <p:spTgt spid="20"/>
                                        </p:tgtEl>
                                        <p:attrNameLst>
                                          <p:attrName>ppt_x</p:attrName>
                                        </p:attrNameLst>
                                      </p:cBhvr>
                                      <p:tavLst>
                                        <p:tav tm="0">
                                          <p:val>
                                            <p:strVal val="#ppt_x"/>
                                          </p:val>
                                        </p:tav>
                                        <p:tav tm="100000">
                                          <p:val>
                                            <p:strVal val="#ppt_x"/>
                                          </p:val>
                                        </p:tav>
                                      </p:tavLst>
                                    </p:anim>
                                    <p:anim calcmode="lin" valueType="num">
                                      <p:cBhvr>
                                        <p:cTn id="56"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0" presetClass="exit" presetSubtype="0" fill="hold" nodeType="clickEffect">
                                  <p:stCondLst>
                                    <p:cond delay="0"/>
                                  </p:stCondLst>
                                  <p:childTnLst>
                                    <p:animEffect transition="out" filter="fade">
                                      <p:cBhvr>
                                        <p:cTn id="60" dur="500"/>
                                        <p:tgtEl>
                                          <p:spTgt spid="19"/>
                                        </p:tgtEl>
                                      </p:cBhvr>
                                    </p:animEffect>
                                    <p:set>
                                      <p:cBhvr>
                                        <p:cTn id="61" dur="1" fill="hold">
                                          <p:stCondLst>
                                            <p:cond delay="499"/>
                                          </p:stCondLst>
                                        </p:cTn>
                                        <p:tgtEl>
                                          <p:spTgt spid="19"/>
                                        </p:tgtEl>
                                        <p:attrNameLst>
                                          <p:attrName>style.visibility</p:attrName>
                                        </p:attrNameLst>
                                      </p:cBhvr>
                                      <p:to>
                                        <p:strVal val="hidden"/>
                                      </p:to>
                                    </p:set>
                                  </p:childTnLst>
                                </p:cTn>
                              </p:par>
                              <p:par>
                                <p:cTn id="62" presetID="10" presetClass="exit" presetSubtype="0" fill="hold" grpId="1" nodeType="withEffect">
                                  <p:stCondLst>
                                    <p:cond delay="0"/>
                                  </p:stCondLst>
                                  <p:childTnLst>
                                    <p:animEffect transition="out" filter="fade">
                                      <p:cBhvr>
                                        <p:cTn id="63" dur="500"/>
                                        <p:tgtEl>
                                          <p:spTgt spid="20"/>
                                        </p:tgtEl>
                                      </p:cBhvr>
                                    </p:animEffect>
                                    <p:set>
                                      <p:cBhvr>
                                        <p:cTn id="64" dur="1" fill="hold">
                                          <p:stCondLst>
                                            <p:cond delay="499"/>
                                          </p:stCondLst>
                                        </p:cTn>
                                        <p:tgtEl>
                                          <p:spTgt spid="20"/>
                                        </p:tgtEl>
                                        <p:attrNameLst>
                                          <p:attrName>style.visibility</p:attrName>
                                        </p:attrNameLst>
                                      </p:cBhvr>
                                      <p:to>
                                        <p:strVal val="hidden"/>
                                      </p:to>
                                    </p:set>
                                  </p:childTnLst>
                                </p:cTn>
                              </p:par>
                              <p:par>
                                <p:cTn id="65" presetID="22" presetClass="entr" presetSubtype="8" fill="hold" grpId="0" nodeType="with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wipe(left)">
                                      <p:cBhvr>
                                        <p:cTn id="67" dur="500"/>
                                        <p:tgtEl>
                                          <p:spTgt spid="7"/>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nodeType="clickEffect">
                                  <p:stCondLst>
                                    <p:cond delay="0"/>
                                  </p:stCondLst>
                                  <p:childTnLst>
                                    <p:set>
                                      <p:cBhvr>
                                        <p:cTn id="71" dur="1" fill="hold">
                                          <p:stCondLst>
                                            <p:cond delay="0"/>
                                          </p:stCondLst>
                                        </p:cTn>
                                        <p:tgtEl>
                                          <p:spTgt spid="4">
                                            <p:txEl>
                                              <p:pRg st="2" end="2"/>
                                            </p:txEl>
                                          </p:spTgt>
                                        </p:tgtEl>
                                        <p:attrNameLst>
                                          <p:attrName>style.visibility</p:attrName>
                                        </p:attrNameLst>
                                      </p:cBhvr>
                                      <p:to>
                                        <p:strVal val="visible"/>
                                      </p:to>
                                    </p:set>
                                    <p:animEffect transition="in" filter="wipe(left)">
                                      <p:cBhvr>
                                        <p:cTn id="72" dur="500"/>
                                        <p:tgtEl>
                                          <p:spTgt spid="4">
                                            <p:txEl>
                                              <p:pRg st="2" end="2"/>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fade">
                                      <p:cBhvr>
                                        <p:cTn id="77" dur="1000"/>
                                        <p:tgtEl>
                                          <p:spTgt spid="21"/>
                                        </p:tgtEl>
                                      </p:cBhvr>
                                    </p:animEffect>
                                    <p:anim calcmode="lin" valueType="num">
                                      <p:cBhvr>
                                        <p:cTn id="78" dur="1000" fill="hold"/>
                                        <p:tgtEl>
                                          <p:spTgt spid="21"/>
                                        </p:tgtEl>
                                        <p:attrNameLst>
                                          <p:attrName>ppt_x</p:attrName>
                                        </p:attrNameLst>
                                      </p:cBhvr>
                                      <p:tavLst>
                                        <p:tav tm="0">
                                          <p:val>
                                            <p:strVal val="#ppt_x"/>
                                          </p:val>
                                        </p:tav>
                                        <p:tav tm="100000">
                                          <p:val>
                                            <p:strVal val="#ppt_x"/>
                                          </p:val>
                                        </p:tav>
                                      </p:tavLst>
                                    </p:anim>
                                    <p:anim calcmode="lin" valueType="num">
                                      <p:cBhvr>
                                        <p:cTn id="7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10" presetClass="exit" presetSubtype="0" fill="hold" nodeType="clickEffect">
                                  <p:stCondLst>
                                    <p:cond delay="0"/>
                                  </p:stCondLst>
                                  <p:childTnLst>
                                    <p:animEffect transition="out" filter="fade">
                                      <p:cBhvr>
                                        <p:cTn id="83" dur="500"/>
                                        <p:tgtEl>
                                          <p:spTgt spid="21"/>
                                        </p:tgtEl>
                                      </p:cBhvr>
                                    </p:animEffect>
                                    <p:set>
                                      <p:cBhvr>
                                        <p:cTn id="84" dur="1" fill="hold">
                                          <p:stCondLst>
                                            <p:cond delay="499"/>
                                          </p:stCondLst>
                                        </p:cTn>
                                        <p:tgtEl>
                                          <p:spTgt spid="21"/>
                                        </p:tgtEl>
                                        <p:attrNameLst>
                                          <p:attrName>style.visibility</p:attrName>
                                        </p:attrNameLst>
                                      </p:cBhvr>
                                      <p:to>
                                        <p:strVal val="hidden"/>
                                      </p:to>
                                    </p:set>
                                  </p:childTnLst>
                                </p:cTn>
                              </p:par>
                              <p:par>
                                <p:cTn id="85" presetID="22" presetClass="entr" presetSubtype="8" fill="hold" grpId="0" nodeType="withEffect">
                                  <p:stCondLst>
                                    <p:cond delay="0"/>
                                  </p:stCondLst>
                                  <p:childTnLst>
                                    <p:set>
                                      <p:cBhvr>
                                        <p:cTn id="86" dur="1" fill="hold">
                                          <p:stCondLst>
                                            <p:cond delay="0"/>
                                          </p:stCondLst>
                                        </p:cTn>
                                        <p:tgtEl>
                                          <p:spTgt spid="8"/>
                                        </p:tgtEl>
                                        <p:attrNameLst>
                                          <p:attrName>style.visibility</p:attrName>
                                        </p:attrNameLst>
                                      </p:cBhvr>
                                      <p:to>
                                        <p:strVal val="visible"/>
                                      </p:to>
                                    </p:set>
                                    <p:animEffect transition="in" filter="wipe(left)">
                                      <p:cBhvr>
                                        <p:cTn id="87" dur="500"/>
                                        <p:tgtEl>
                                          <p:spTgt spid="8"/>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nodeType="clickEffect">
                                  <p:stCondLst>
                                    <p:cond delay="0"/>
                                  </p:stCondLst>
                                  <p:childTnLst>
                                    <p:set>
                                      <p:cBhvr>
                                        <p:cTn id="91" dur="1" fill="hold">
                                          <p:stCondLst>
                                            <p:cond delay="0"/>
                                          </p:stCondLst>
                                        </p:cTn>
                                        <p:tgtEl>
                                          <p:spTgt spid="4">
                                            <p:txEl>
                                              <p:pRg st="3" end="3"/>
                                            </p:txEl>
                                          </p:spTgt>
                                        </p:tgtEl>
                                        <p:attrNameLst>
                                          <p:attrName>style.visibility</p:attrName>
                                        </p:attrNameLst>
                                      </p:cBhvr>
                                      <p:to>
                                        <p:strVal val="visible"/>
                                      </p:to>
                                    </p:set>
                                    <p:animEffect transition="in" filter="wipe(left)">
                                      <p:cBhvr>
                                        <p:cTn id="92" dur="500"/>
                                        <p:tgtEl>
                                          <p:spTgt spid="4">
                                            <p:txEl>
                                              <p:pRg st="3" end="3"/>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42" presetClass="entr" presetSubtype="0" fill="hold" nodeType="clickEffect">
                                  <p:stCondLst>
                                    <p:cond delay="0"/>
                                  </p:stCondLst>
                                  <p:childTnLst>
                                    <p:set>
                                      <p:cBhvr>
                                        <p:cTn id="96" dur="1" fill="hold">
                                          <p:stCondLst>
                                            <p:cond delay="0"/>
                                          </p:stCondLst>
                                        </p:cTn>
                                        <p:tgtEl>
                                          <p:spTgt spid="23"/>
                                        </p:tgtEl>
                                        <p:attrNameLst>
                                          <p:attrName>style.visibility</p:attrName>
                                        </p:attrNameLst>
                                      </p:cBhvr>
                                      <p:to>
                                        <p:strVal val="visible"/>
                                      </p:to>
                                    </p:set>
                                    <p:animEffect transition="in" filter="fade">
                                      <p:cBhvr>
                                        <p:cTn id="97" dur="1000"/>
                                        <p:tgtEl>
                                          <p:spTgt spid="23"/>
                                        </p:tgtEl>
                                      </p:cBhvr>
                                    </p:animEffect>
                                    <p:anim calcmode="lin" valueType="num">
                                      <p:cBhvr>
                                        <p:cTn id="98" dur="1000" fill="hold"/>
                                        <p:tgtEl>
                                          <p:spTgt spid="23"/>
                                        </p:tgtEl>
                                        <p:attrNameLst>
                                          <p:attrName>ppt_x</p:attrName>
                                        </p:attrNameLst>
                                      </p:cBhvr>
                                      <p:tavLst>
                                        <p:tav tm="0">
                                          <p:val>
                                            <p:strVal val="#ppt_x"/>
                                          </p:val>
                                        </p:tav>
                                        <p:tav tm="100000">
                                          <p:val>
                                            <p:strVal val="#ppt_x"/>
                                          </p:val>
                                        </p:tav>
                                      </p:tavLst>
                                    </p:anim>
                                    <p:anim calcmode="lin" valueType="num">
                                      <p:cBhvr>
                                        <p:cTn id="99" dur="1000" fill="hold"/>
                                        <p:tgtEl>
                                          <p:spTgt spid="23"/>
                                        </p:tgtEl>
                                        <p:attrNameLst>
                                          <p:attrName>ppt_y</p:attrName>
                                        </p:attrNameLst>
                                      </p:cBhvr>
                                      <p:tavLst>
                                        <p:tav tm="0">
                                          <p:val>
                                            <p:strVal val="#ppt_y+.1"/>
                                          </p:val>
                                        </p:tav>
                                        <p:tav tm="100000">
                                          <p:val>
                                            <p:strVal val="#ppt_y"/>
                                          </p:val>
                                        </p:tav>
                                      </p:tavLst>
                                    </p:anim>
                                  </p:childTnLst>
                                </p:cTn>
                              </p:par>
                              <p:par>
                                <p:cTn id="100" presetID="42" presetClass="entr" presetSubtype="0" fill="hold" nodeType="withEffect">
                                  <p:stCondLst>
                                    <p:cond delay="0"/>
                                  </p:stCondLst>
                                  <p:childTnLst>
                                    <p:set>
                                      <p:cBhvr>
                                        <p:cTn id="101" dur="1" fill="hold">
                                          <p:stCondLst>
                                            <p:cond delay="0"/>
                                          </p:stCondLst>
                                        </p:cTn>
                                        <p:tgtEl>
                                          <p:spTgt spid="22"/>
                                        </p:tgtEl>
                                        <p:attrNameLst>
                                          <p:attrName>style.visibility</p:attrName>
                                        </p:attrNameLst>
                                      </p:cBhvr>
                                      <p:to>
                                        <p:strVal val="visible"/>
                                      </p:to>
                                    </p:set>
                                    <p:animEffect transition="in" filter="fade">
                                      <p:cBhvr>
                                        <p:cTn id="102" dur="1000"/>
                                        <p:tgtEl>
                                          <p:spTgt spid="22"/>
                                        </p:tgtEl>
                                      </p:cBhvr>
                                    </p:animEffect>
                                    <p:anim calcmode="lin" valueType="num">
                                      <p:cBhvr>
                                        <p:cTn id="103" dur="1000" fill="hold"/>
                                        <p:tgtEl>
                                          <p:spTgt spid="22"/>
                                        </p:tgtEl>
                                        <p:attrNameLst>
                                          <p:attrName>ppt_x</p:attrName>
                                        </p:attrNameLst>
                                      </p:cBhvr>
                                      <p:tavLst>
                                        <p:tav tm="0">
                                          <p:val>
                                            <p:strVal val="#ppt_x"/>
                                          </p:val>
                                        </p:tav>
                                        <p:tav tm="100000">
                                          <p:val>
                                            <p:strVal val="#ppt_x"/>
                                          </p:val>
                                        </p:tav>
                                      </p:tavLst>
                                    </p:anim>
                                    <p:anim calcmode="lin" valueType="num">
                                      <p:cBhvr>
                                        <p:cTn id="104"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10" presetClass="exit" presetSubtype="0" fill="hold" nodeType="clickEffect">
                                  <p:stCondLst>
                                    <p:cond delay="0"/>
                                  </p:stCondLst>
                                  <p:childTnLst>
                                    <p:animEffect transition="out" filter="fade">
                                      <p:cBhvr>
                                        <p:cTn id="108" dur="500"/>
                                        <p:tgtEl>
                                          <p:spTgt spid="23"/>
                                        </p:tgtEl>
                                      </p:cBhvr>
                                    </p:animEffect>
                                    <p:set>
                                      <p:cBhvr>
                                        <p:cTn id="109" dur="1" fill="hold">
                                          <p:stCondLst>
                                            <p:cond delay="499"/>
                                          </p:stCondLst>
                                        </p:cTn>
                                        <p:tgtEl>
                                          <p:spTgt spid="23"/>
                                        </p:tgtEl>
                                        <p:attrNameLst>
                                          <p:attrName>style.visibility</p:attrName>
                                        </p:attrNameLst>
                                      </p:cBhvr>
                                      <p:to>
                                        <p:strVal val="hidden"/>
                                      </p:to>
                                    </p:set>
                                  </p:childTnLst>
                                </p:cTn>
                              </p:par>
                              <p:par>
                                <p:cTn id="110" presetID="10" presetClass="exit" presetSubtype="0" fill="hold" nodeType="withEffect">
                                  <p:stCondLst>
                                    <p:cond delay="0"/>
                                  </p:stCondLst>
                                  <p:childTnLst>
                                    <p:animEffect transition="out" filter="fade">
                                      <p:cBhvr>
                                        <p:cTn id="111" dur="500"/>
                                        <p:tgtEl>
                                          <p:spTgt spid="22"/>
                                        </p:tgtEl>
                                      </p:cBhvr>
                                    </p:animEffect>
                                    <p:set>
                                      <p:cBhvr>
                                        <p:cTn id="112" dur="1" fill="hold">
                                          <p:stCondLst>
                                            <p:cond delay="499"/>
                                          </p:stCondLst>
                                        </p:cTn>
                                        <p:tgtEl>
                                          <p:spTgt spid="22"/>
                                        </p:tgtEl>
                                        <p:attrNameLst>
                                          <p:attrName>style.visibility</p:attrName>
                                        </p:attrNameLst>
                                      </p:cBhvr>
                                      <p:to>
                                        <p:strVal val="hidden"/>
                                      </p:to>
                                    </p:set>
                                  </p:childTnLst>
                                </p:cTn>
                              </p:par>
                              <p:par>
                                <p:cTn id="113" presetID="22" presetClass="entr" presetSubtype="8" fill="hold" grpId="0" nodeType="withEffect">
                                  <p:stCondLst>
                                    <p:cond delay="0"/>
                                  </p:stCondLst>
                                  <p:childTnLst>
                                    <p:set>
                                      <p:cBhvr>
                                        <p:cTn id="114" dur="1" fill="hold">
                                          <p:stCondLst>
                                            <p:cond delay="0"/>
                                          </p:stCondLst>
                                        </p:cTn>
                                        <p:tgtEl>
                                          <p:spTgt spid="9"/>
                                        </p:tgtEl>
                                        <p:attrNameLst>
                                          <p:attrName>style.visibility</p:attrName>
                                        </p:attrNameLst>
                                      </p:cBhvr>
                                      <p:to>
                                        <p:strVal val="visible"/>
                                      </p:to>
                                    </p:set>
                                    <p:animEffect transition="in" filter="wipe(left)">
                                      <p:cBhvr>
                                        <p:cTn id="115" dur="500"/>
                                        <p:tgtEl>
                                          <p:spTgt spid="9"/>
                                        </p:tgtEl>
                                      </p:cBhvr>
                                    </p:animEffect>
                                  </p:childTnLst>
                                </p:cTn>
                              </p:par>
                            </p:childTnLst>
                          </p:cTn>
                        </p:par>
                      </p:childTnLst>
                    </p:cTn>
                  </p:par>
                  <p:par>
                    <p:cTn id="116" fill="hold">
                      <p:stCondLst>
                        <p:cond delay="indefinite"/>
                      </p:stCondLst>
                      <p:childTnLst>
                        <p:par>
                          <p:cTn id="117" fill="hold">
                            <p:stCondLst>
                              <p:cond delay="0"/>
                            </p:stCondLst>
                            <p:childTnLst>
                              <p:par>
                                <p:cTn id="118" presetID="22" presetClass="entr" presetSubtype="8" fill="hold" nodeType="clickEffect">
                                  <p:stCondLst>
                                    <p:cond delay="0"/>
                                  </p:stCondLst>
                                  <p:childTnLst>
                                    <p:set>
                                      <p:cBhvr>
                                        <p:cTn id="119" dur="1" fill="hold">
                                          <p:stCondLst>
                                            <p:cond delay="0"/>
                                          </p:stCondLst>
                                        </p:cTn>
                                        <p:tgtEl>
                                          <p:spTgt spid="4">
                                            <p:txEl>
                                              <p:pRg st="4" end="4"/>
                                            </p:txEl>
                                          </p:spTgt>
                                        </p:tgtEl>
                                        <p:attrNameLst>
                                          <p:attrName>style.visibility</p:attrName>
                                        </p:attrNameLst>
                                      </p:cBhvr>
                                      <p:to>
                                        <p:strVal val="visible"/>
                                      </p:to>
                                    </p:set>
                                    <p:animEffect transition="in" filter="wipe(left)">
                                      <p:cBhvr>
                                        <p:cTn id="120" dur="500"/>
                                        <p:tgtEl>
                                          <p:spTgt spid="4">
                                            <p:txEl>
                                              <p:pRg st="4" end="4"/>
                                            </p:txEl>
                                          </p:spTgt>
                                        </p:tgtEl>
                                      </p:cBhvr>
                                    </p:animEffect>
                                  </p:childTnLst>
                                </p:cTn>
                              </p:par>
                            </p:childTnLst>
                          </p:cTn>
                        </p:par>
                      </p:childTnLst>
                    </p:cTn>
                  </p:par>
                  <p:par>
                    <p:cTn id="121" fill="hold">
                      <p:stCondLst>
                        <p:cond delay="indefinite"/>
                      </p:stCondLst>
                      <p:childTnLst>
                        <p:par>
                          <p:cTn id="122" fill="hold">
                            <p:stCondLst>
                              <p:cond delay="0"/>
                            </p:stCondLst>
                            <p:childTnLst>
                              <p:par>
                                <p:cTn id="123" presetID="42" presetClass="entr" presetSubtype="0" fill="hold" nodeType="clickEffect">
                                  <p:stCondLst>
                                    <p:cond delay="0"/>
                                  </p:stCondLst>
                                  <p:childTnLst>
                                    <p:set>
                                      <p:cBhvr>
                                        <p:cTn id="124" dur="1" fill="hold">
                                          <p:stCondLst>
                                            <p:cond delay="0"/>
                                          </p:stCondLst>
                                        </p:cTn>
                                        <p:tgtEl>
                                          <p:spTgt spid="24"/>
                                        </p:tgtEl>
                                        <p:attrNameLst>
                                          <p:attrName>style.visibility</p:attrName>
                                        </p:attrNameLst>
                                      </p:cBhvr>
                                      <p:to>
                                        <p:strVal val="visible"/>
                                      </p:to>
                                    </p:set>
                                    <p:animEffect transition="in" filter="fade">
                                      <p:cBhvr>
                                        <p:cTn id="125" dur="1000"/>
                                        <p:tgtEl>
                                          <p:spTgt spid="24"/>
                                        </p:tgtEl>
                                      </p:cBhvr>
                                    </p:animEffect>
                                    <p:anim calcmode="lin" valueType="num">
                                      <p:cBhvr>
                                        <p:cTn id="126" dur="1000" fill="hold"/>
                                        <p:tgtEl>
                                          <p:spTgt spid="24"/>
                                        </p:tgtEl>
                                        <p:attrNameLst>
                                          <p:attrName>ppt_x</p:attrName>
                                        </p:attrNameLst>
                                      </p:cBhvr>
                                      <p:tavLst>
                                        <p:tav tm="0">
                                          <p:val>
                                            <p:strVal val="#ppt_x"/>
                                          </p:val>
                                        </p:tav>
                                        <p:tav tm="100000">
                                          <p:val>
                                            <p:strVal val="#ppt_x"/>
                                          </p:val>
                                        </p:tav>
                                      </p:tavLst>
                                    </p:anim>
                                    <p:anim calcmode="lin" valueType="num">
                                      <p:cBhvr>
                                        <p:cTn id="127" dur="1000" fill="hold"/>
                                        <p:tgtEl>
                                          <p:spTgt spid="24"/>
                                        </p:tgtEl>
                                        <p:attrNameLst>
                                          <p:attrName>ppt_y</p:attrName>
                                        </p:attrNameLst>
                                      </p:cBhvr>
                                      <p:tavLst>
                                        <p:tav tm="0">
                                          <p:val>
                                            <p:strVal val="#ppt_y+.1"/>
                                          </p:val>
                                        </p:tav>
                                        <p:tav tm="100000">
                                          <p:val>
                                            <p:strVal val="#ppt_y"/>
                                          </p:val>
                                        </p:tav>
                                      </p:tavLst>
                                    </p:anim>
                                  </p:childTnLst>
                                </p:cTn>
                              </p:par>
                              <p:par>
                                <p:cTn id="128" presetID="42" presetClass="entr" presetSubtype="0" fill="hold" nodeType="withEffect">
                                  <p:stCondLst>
                                    <p:cond delay="0"/>
                                  </p:stCondLst>
                                  <p:childTnLst>
                                    <p:set>
                                      <p:cBhvr>
                                        <p:cTn id="129" dur="1" fill="hold">
                                          <p:stCondLst>
                                            <p:cond delay="0"/>
                                          </p:stCondLst>
                                        </p:cTn>
                                        <p:tgtEl>
                                          <p:spTgt spid="25"/>
                                        </p:tgtEl>
                                        <p:attrNameLst>
                                          <p:attrName>style.visibility</p:attrName>
                                        </p:attrNameLst>
                                      </p:cBhvr>
                                      <p:to>
                                        <p:strVal val="visible"/>
                                      </p:to>
                                    </p:set>
                                    <p:animEffect transition="in" filter="fade">
                                      <p:cBhvr>
                                        <p:cTn id="130" dur="1000"/>
                                        <p:tgtEl>
                                          <p:spTgt spid="25"/>
                                        </p:tgtEl>
                                      </p:cBhvr>
                                    </p:animEffect>
                                    <p:anim calcmode="lin" valueType="num">
                                      <p:cBhvr>
                                        <p:cTn id="131" dur="1000" fill="hold"/>
                                        <p:tgtEl>
                                          <p:spTgt spid="25"/>
                                        </p:tgtEl>
                                        <p:attrNameLst>
                                          <p:attrName>ppt_x</p:attrName>
                                        </p:attrNameLst>
                                      </p:cBhvr>
                                      <p:tavLst>
                                        <p:tav tm="0">
                                          <p:val>
                                            <p:strVal val="#ppt_x"/>
                                          </p:val>
                                        </p:tav>
                                        <p:tav tm="100000">
                                          <p:val>
                                            <p:strVal val="#ppt_x"/>
                                          </p:val>
                                        </p:tav>
                                      </p:tavLst>
                                    </p:anim>
                                    <p:anim calcmode="lin" valueType="num">
                                      <p:cBhvr>
                                        <p:cTn id="132" dur="1000" fill="hold"/>
                                        <p:tgtEl>
                                          <p:spTgt spid="25"/>
                                        </p:tgtEl>
                                        <p:attrNameLst>
                                          <p:attrName>ppt_y</p:attrName>
                                        </p:attrNameLst>
                                      </p:cBhvr>
                                      <p:tavLst>
                                        <p:tav tm="0">
                                          <p:val>
                                            <p:strVal val="#ppt_y+.1"/>
                                          </p:val>
                                        </p:tav>
                                        <p:tav tm="100000">
                                          <p:val>
                                            <p:strVal val="#ppt_y"/>
                                          </p:val>
                                        </p:tav>
                                      </p:tavLst>
                                    </p:anim>
                                  </p:childTnLst>
                                </p:cTn>
                              </p:par>
                              <p:par>
                                <p:cTn id="133" presetID="42" presetClass="entr" presetSubtype="0" fill="hold" nodeType="withEffect">
                                  <p:stCondLst>
                                    <p:cond delay="0"/>
                                  </p:stCondLst>
                                  <p:childTnLst>
                                    <p:set>
                                      <p:cBhvr>
                                        <p:cTn id="134" dur="1" fill="hold">
                                          <p:stCondLst>
                                            <p:cond delay="0"/>
                                          </p:stCondLst>
                                        </p:cTn>
                                        <p:tgtEl>
                                          <p:spTgt spid="26"/>
                                        </p:tgtEl>
                                        <p:attrNameLst>
                                          <p:attrName>style.visibility</p:attrName>
                                        </p:attrNameLst>
                                      </p:cBhvr>
                                      <p:to>
                                        <p:strVal val="visible"/>
                                      </p:to>
                                    </p:set>
                                    <p:animEffect transition="in" filter="fade">
                                      <p:cBhvr>
                                        <p:cTn id="135" dur="1000"/>
                                        <p:tgtEl>
                                          <p:spTgt spid="26"/>
                                        </p:tgtEl>
                                      </p:cBhvr>
                                    </p:animEffect>
                                    <p:anim calcmode="lin" valueType="num">
                                      <p:cBhvr>
                                        <p:cTn id="136" dur="1000" fill="hold"/>
                                        <p:tgtEl>
                                          <p:spTgt spid="26"/>
                                        </p:tgtEl>
                                        <p:attrNameLst>
                                          <p:attrName>ppt_x</p:attrName>
                                        </p:attrNameLst>
                                      </p:cBhvr>
                                      <p:tavLst>
                                        <p:tav tm="0">
                                          <p:val>
                                            <p:strVal val="#ppt_x"/>
                                          </p:val>
                                        </p:tav>
                                        <p:tav tm="100000">
                                          <p:val>
                                            <p:strVal val="#ppt_x"/>
                                          </p:val>
                                        </p:tav>
                                      </p:tavLst>
                                    </p:anim>
                                    <p:anim calcmode="lin" valueType="num">
                                      <p:cBhvr>
                                        <p:cTn id="137"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138" fill="hold">
                      <p:stCondLst>
                        <p:cond delay="indefinite"/>
                      </p:stCondLst>
                      <p:childTnLst>
                        <p:par>
                          <p:cTn id="139" fill="hold">
                            <p:stCondLst>
                              <p:cond delay="0"/>
                            </p:stCondLst>
                            <p:childTnLst>
                              <p:par>
                                <p:cTn id="140" presetID="10" presetClass="exit" presetSubtype="0" fill="hold" nodeType="clickEffect">
                                  <p:stCondLst>
                                    <p:cond delay="0"/>
                                  </p:stCondLst>
                                  <p:childTnLst>
                                    <p:animEffect transition="out" filter="fade">
                                      <p:cBhvr>
                                        <p:cTn id="141" dur="500"/>
                                        <p:tgtEl>
                                          <p:spTgt spid="24"/>
                                        </p:tgtEl>
                                      </p:cBhvr>
                                    </p:animEffect>
                                    <p:set>
                                      <p:cBhvr>
                                        <p:cTn id="142" dur="1" fill="hold">
                                          <p:stCondLst>
                                            <p:cond delay="499"/>
                                          </p:stCondLst>
                                        </p:cTn>
                                        <p:tgtEl>
                                          <p:spTgt spid="24"/>
                                        </p:tgtEl>
                                        <p:attrNameLst>
                                          <p:attrName>style.visibility</p:attrName>
                                        </p:attrNameLst>
                                      </p:cBhvr>
                                      <p:to>
                                        <p:strVal val="hidden"/>
                                      </p:to>
                                    </p:set>
                                  </p:childTnLst>
                                </p:cTn>
                              </p:par>
                              <p:par>
                                <p:cTn id="143" presetID="10" presetClass="exit" presetSubtype="0" fill="hold" nodeType="withEffect">
                                  <p:stCondLst>
                                    <p:cond delay="0"/>
                                  </p:stCondLst>
                                  <p:childTnLst>
                                    <p:animEffect transition="out" filter="fade">
                                      <p:cBhvr>
                                        <p:cTn id="144" dur="500"/>
                                        <p:tgtEl>
                                          <p:spTgt spid="25"/>
                                        </p:tgtEl>
                                      </p:cBhvr>
                                    </p:animEffect>
                                    <p:set>
                                      <p:cBhvr>
                                        <p:cTn id="145" dur="1" fill="hold">
                                          <p:stCondLst>
                                            <p:cond delay="499"/>
                                          </p:stCondLst>
                                        </p:cTn>
                                        <p:tgtEl>
                                          <p:spTgt spid="25"/>
                                        </p:tgtEl>
                                        <p:attrNameLst>
                                          <p:attrName>style.visibility</p:attrName>
                                        </p:attrNameLst>
                                      </p:cBhvr>
                                      <p:to>
                                        <p:strVal val="hidden"/>
                                      </p:to>
                                    </p:set>
                                  </p:childTnLst>
                                </p:cTn>
                              </p:par>
                              <p:par>
                                <p:cTn id="146" presetID="10" presetClass="exit" presetSubtype="0" fill="hold" nodeType="withEffect">
                                  <p:stCondLst>
                                    <p:cond delay="0"/>
                                  </p:stCondLst>
                                  <p:childTnLst>
                                    <p:animEffect transition="out" filter="fade">
                                      <p:cBhvr>
                                        <p:cTn id="147" dur="500"/>
                                        <p:tgtEl>
                                          <p:spTgt spid="26"/>
                                        </p:tgtEl>
                                      </p:cBhvr>
                                    </p:animEffect>
                                    <p:set>
                                      <p:cBhvr>
                                        <p:cTn id="148" dur="1" fill="hold">
                                          <p:stCondLst>
                                            <p:cond delay="499"/>
                                          </p:stCondLst>
                                        </p:cTn>
                                        <p:tgtEl>
                                          <p:spTgt spid="26"/>
                                        </p:tgtEl>
                                        <p:attrNameLst>
                                          <p:attrName>style.visibility</p:attrName>
                                        </p:attrNameLst>
                                      </p:cBhvr>
                                      <p:to>
                                        <p:strVal val="hidden"/>
                                      </p:to>
                                    </p:set>
                                  </p:childTnLst>
                                </p:cTn>
                              </p:par>
                              <p:par>
                                <p:cTn id="149" presetID="22" presetClass="entr" presetSubtype="8" fill="hold" grpId="0" nodeType="withEffect">
                                  <p:stCondLst>
                                    <p:cond delay="0"/>
                                  </p:stCondLst>
                                  <p:childTnLst>
                                    <p:set>
                                      <p:cBhvr>
                                        <p:cTn id="150" dur="1" fill="hold">
                                          <p:stCondLst>
                                            <p:cond delay="0"/>
                                          </p:stCondLst>
                                        </p:cTn>
                                        <p:tgtEl>
                                          <p:spTgt spid="10"/>
                                        </p:tgtEl>
                                        <p:attrNameLst>
                                          <p:attrName>style.visibility</p:attrName>
                                        </p:attrNameLst>
                                      </p:cBhvr>
                                      <p:to>
                                        <p:strVal val="visible"/>
                                      </p:to>
                                    </p:set>
                                    <p:animEffect transition="in" filter="wipe(left)">
                                      <p:cBhvr>
                                        <p:cTn id="151" dur="500"/>
                                        <p:tgtEl>
                                          <p:spTgt spid="10"/>
                                        </p:tgtEl>
                                      </p:cBhvr>
                                    </p:animEffect>
                                  </p:childTnLst>
                                </p:cTn>
                              </p:par>
                            </p:childTnLst>
                          </p:cTn>
                        </p:par>
                      </p:childTnLst>
                    </p:cTn>
                  </p:par>
                  <p:par>
                    <p:cTn id="152" fill="hold">
                      <p:stCondLst>
                        <p:cond delay="indefinite"/>
                      </p:stCondLst>
                      <p:childTnLst>
                        <p:par>
                          <p:cTn id="153" fill="hold">
                            <p:stCondLst>
                              <p:cond delay="0"/>
                            </p:stCondLst>
                            <p:childTnLst>
                              <p:par>
                                <p:cTn id="154" presetID="22" presetClass="entr" presetSubtype="8" fill="hold" nodeType="clickEffect">
                                  <p:stCondLst>
                                    <p:cond delay="0"/>
                                  </p:stCondLst>
                                  <p:childTnLst>
                                    <p:set>
                                      <p:cBhvr>
                                        <p:cTn id="155" dur="1" fill="hold">
                                          <p:stCondLst>
                                            <p:cond delay="0"/>
                                          </p:stCondLst>
                                        </p:cTn>
                                        <p:tgtEl>
                                          <p:spTgt spid="4">
                                            <p:txEl>
                                              <p:pRg st="5" end="5"/>
                                            </p:txEl>
                                          </p:spTgt>
                                        </p:tgtEl>
                                        <p:attrNameLst>
                                          <p:attrName>style.visibility</p:attrName>
                                        </p:attrNameLst>
                                      </p:cBhvr>
                                      <p:to>
                                        <p:strVal val="visible"/>
                                      </p:to>
                                    </p:set>
                                    <p:animEffect transition="in" filter="wipe(left)">
                                      <p:cBhvr>
                                        <p:cTn id="156" dur="500"/>
                                        <p:tgtEl>
                                          <p:spTgt spid="4">
                                            <p:txEl>
                                              <p:pRg st="5" end="5"/>
                                            </p:txEl>
                                          </p:spTgt>
                                        </p:tgtEl>
                                      </p:cBhvr>
                                    </p:animEffect>
                                  </p:childTnLst>
                                </p:cTn>
                              </p:par>
                            </p:childTnLst>
                          </p:cTn>
                        </p:par>
                      </p:childTnLst>
                    </p:cTn>
                  </p:par>
                  <p:par>
                    <p:cTn id="157" fill="hold">
                      <p:stCondLst>
                        <p:cond delay="indefinite"/>
                      </p:stCondLst>
                      <p:childTnLst>
                        <p:par>
                          <p:cTn id="158" fill="hold">
                            <p:stCondLst>
                              <p:cond delay="0"/>
                            </p:stCondLst>
                            <p:childTnLst>
                              <p:par>
                                <p:cTn id="159" presetID="42" presetClass="entr" presetSubtype="0" fill="hold" nodeType="clickEffect">
                                  <p:stCondLst>
                                    <p:cond delay="0"/>
                                  </p:stCondLst>
                                  <p:childTnLst>
                                    <p:set>
                                      <p:cBhvr>
                                        <p:cTn id="160" dur="1" fill="hold">
                                          <p:stCondLst>
                                            <p:cond delay="0"/>
                                          </p:stCondLst>
                                        </p:cTn>
                                        <p:tgtEl>
                                          <p:spTgt spid="33"/>
                                        </p:tgtEl>
                                        <p:attrNameLst>
                                          <p:attrName>style.visibility</p:attrName>
                                        </p:attrNameLst>
                                      </p:cBhvr>
                                      <p:to>
                                        <p:strVal val="visible"/>
                                      </p:to>
                                    </p:set>
                                    <p:animEffect transition="in" filter="fade">
                                      <p:cBhvr>
                                        <p:cTn id="161" dur="1000"/>
                                        <p:tgtEl>
                                          <p:spTgt spid="33"/>
                                        </p:tgtEl>
                                      </p:cBhvr>
                                    </p:animEffect>
                                    <p:anim calcmode="lin" valueType="num">
                                      <p:cBhvr>
                                        <p:cTn id="162" dur="1000" fill="hold"/>
                                        <p:tgtEl>
                                          <p:spTgt spid="33"/>
                                        </p:tgtEl>
                                        <p:attrNameLst>
                                          <p:attrName>ppt_x</p:attrName>
                                        </p:attrNameLst>
                                      </p:cBhvr>
                                      <p:tavLst>
                                        <p:tav tm="0">
                                          <p:val>
                                            <p:strVal val="#ppt_x"/>
                                          </p:val>
                                        </p:tav>
                                        <p:tav tm="100000">
                                          <p:val>
                                            <p:strVal val="#ppt_x"/>
                                          </p:val>
                                        </p:tav>
                                      </p:tavLst>
                                    </p:anim>
                                    <p:anim calcmode="lin" valueType="num">
                                      <p:cBhvr>
                                        <p:cTn id="163" dur="1000" fill="hold"/>
                                        <p:tgtEl>
                                          <p:spTgt spid="33"/>
                                        </p:tgtEl>
                                        <p:attrNameLst>
                                          <p:attrName>ppt_y</p:attrName>
                                        </p:attrNameLst>
                                      </p:cBhvr>
                                      <p:tavLst>
                                        <p:tav tm="0">
                                          <p:val>
                                            <p:strVal val="#ppt_y+.1"/>
                                          </p:val>
                                        </p:tav>
                                        <p:tav tm="100000">
                                          <p:val>
                                            <p:strVal val="#ppt_y"/>
                                          </p:val>
                                        </p:tav>
                                      </p:tavLst>
                                    </p:anim>
                                  </p:childTnLst>
                                </p:cTn>
                              </p:par>
                              <p:par>
                                <p:cTn id="164" presetID="42" presetClass="entr" presetSubtype="0" fill="hold" nodeType="withEffect">
                                  <p:stCondLst>
                                    <p:cond delay="0"/>
                                  </p:stCondLst>
                                  <p:childTnLst>
                                    <p:set>
                                      <p:cBhvr>
                                        <p:cTn id="165" dur="1" fill="hold">
                                          <p:stCondLst>
                                            <p:cond delay="0"/>
                                          </p:stCondLst>
                                        </p:cTn>
                                        <p:tgtEl>
                                          <p:spTgt spid="34"/>
                                        </p:tgtEl>
                                        <p:attrNameLst>
                                          <p:attrName>style.visibility</p:attrName>
                                        </p:attrNameLst>
                                      </p:cBhvr>
                                      <p:to>
                                        <p:strVal val="visible"/>
                                      </p:to>
                                    </p:set>
                                    <p:animEffect transition="in" filter="fade">
                                      <p:cBhvr>
                                        <p:cTn id="166" dur="1000"/>
                                        <p:tgtEl>
                                          <p:spTgt spid="34"/>
                                        </p:tgtEl>
                                      </p:cBhvr>
                                    </p:animEffect>
                                    <p:anim calcmode="lin" valueType="num">
                                      <p:cBhvr>
                                        <p:cTn id="167" dur="1000" fill="hold"/>
                                        <p:tgtEl>
                                          <p:spTgt spid="34"/>
                                        </p:tgtEl>
                                        <p:attrNameLst>
                                          <p:attrName>ppt_x</p:attrName>
                                        </p:attrNameLst>
                                      </p:cBhvr>
                                      <p:tavLst>
                                        <p:tav tm="0">
                                          <p:val>
                                            <p:strVal val="#ppt_x"/>
                                          </p:val>
                                        </p:tav>
                                        <p:tav tm="100000">
                                          <p:val>
                                            <p:strVal val="#ppt_x"/>
                                          </p:val>
                                        </p:tav>
                                      </p:tavLst>
                                    </p:anim>
                                    <p:anim calcmode="lin" valueType="num">
                                      <p:cBhvr>
                                        <p:cTn id="168"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169" fill="hold">
                      <p:stCondLst>
                        <p:cond delay="indefinite"/>
                      </p:stCondLst>
                      <p:childTnLst>
                        <p:par>
                          <p:cTn id="170" fill="hold">
                            <p:stCondLst>
                              <p:cond delay="0"/>
                            </p:stCondLst>
                            <p:childTnLst>
                              <p:par>
                                <p:cTn id="171" presetID="10" presetClass="exit" presetSubtype="0" fill="hold" nodeType="clickEffect">
                                  <p:stCondLst>
                                    <p:cond delay="0"/>
                                  </p:stCondLst>
                                  <p:childTnLst>
                                    <p:animEffect transition="out" filter="fade">
                                      <p:cBhvr>
                                        <p:cTn id="172" dur="500"/>
                                        <p:tgtEl>
                                          <p:spTgt spid="33"/>
                                        </p:tgtEl>
                                      </p:cBhvr>
                                    </p:animEffect>
                                    <p:set>
                                      <p:cBhvr>
                                        <p:cTn id="173" dur="1" fill="hold">
                                          <p:stCondLst>
                                            <p:cond delay="499"/>
                                          </p:stCondLst>
                                        </p:cTn>
                                        <p:tgtEl>
                                          <p:spTgt spid="33"/>
                                        </p:tgtEl>
                                        <p:attrNameLst>
                                          <p:attrName>style.visibility</p:attrName>
                                        </p:attrNameLst>
                                      </p:cBhvr>
                                      <p:to>
                                        <p:strVal val="hidden"/>
                                      </p:to>
                                    </p:set>
                                  </p:childTnLst>
                                </p:cTn>
                              </p:par>
                              <p:par>
                                <p:cTn id="174" presetID="10" presetClass="exit" presetSubtype="0" fill="hold" nodeType="withEffect">
                                  <p:stCondLst>
                                    <p:cond delay="0"/>
                                  </p:stCondLst>
                                  <p:childTnLst>
                                    <p:animEffect transition="out" filter="fade">
                                      <p:cBhvr>
                                        <p:cTn id="175" dur="500"/>
                                        <p:tgtEl>
                                          <p:spTgt spid="34"/>
                                        </p:tgtEl>
                                      </p:cBhvr>
                                    </p:animEffect>
                                    <p:set>
                                      <p:cBhvr>
                                        <p:cTn id="176" dur="1" fill="hold">
                                          <p:stCondLst>
                                            <p:cond delay="499"/>
                                          </p:stCondLst>
                                        </p:cTn>
                                        <p:tgtEl>
                                          <p:spTgt spid="34"/>
                                        </p:tgtEl>
                                        <p:attrNameLst>
                                          <p:attrName>style.visibility</p:attrName>
                                        </p:attrNameLst>
                                      </p:cBhvr>
                                      <p:to>
                                        <p:strVal val="hidden"/>
                                      </p:to>
                                    </p:set>
                                  </p:childTnLst>
                                </p:cTn>
                              </p:par>
                              <p:par>
                                <p:cTn id="177" presetID="22" presetClass="entr" presetSubtype="8" fill="hold" grpId="0" nodeType="withEffect">
                                  <p:stCondLst>
                                    <p:cond delay="0"/>
                                  </p:stCondLst>
                                  <p:childTnLst>
                                    <p:set>
                                      <p:cBhvr>
                                        <p:cTn id="178" dur="1" fill="hold">
                                          <p:stCondLst>
                                            <p:cond delay="0"/>
                                          </p:stCondLst>
                                        </p:cTn>
                                        <p:tgtEl>
                                          <p:spTgt spid="11"/>
                                        </p:tgtEl>
                                        <p:attrNameLst>
                                          <p:attrName>style.visibility</p:attrName>
                                        </p:attrNameLst>
                                      </p:cBhvr>
                                      <p:to>
                                        <p:strVal val="visible"/>
                                      </p:to>
                                    </p:set>
                                    <p:animEffect transition="in" filter="wipe(left)">
                                      <p:cBhvr>
                                        <p:cTn id="179" dur="500"/>
                                        <p:tgtEl>
                                          <p:spTgt spid="11"/>
                                        </p:tgtEl>
                                      </p:cBhvr>
                                    </p:animEffect>
                                  </p:childTnLst>
                                </p:cTn>
                              </p:par>
                            </p:childTnLst>
                          </p:cTn>
                        </p:par>
                      </p:childTnLst>
                    </p:cTn>
                  </p:par>
                  <p:par>
                    <p:cTn id="180" fill="hold">
                      <p:stCondLst>
                        <p:cond delay="indefinite"/>
                      </p:stCondLst>
                      <p:childTnLst>
                        <p:par>
                          <p:cTn id="181" fill="hold">
                            <p:stCondLst>
                              <p:cond delay="0"/>
                            </p:stCondLst>
                            <p:childTnLst>
                              <p:par>
                                <p:cTn id="182" presetID="22" presetClass="entr" presetSubtype="8" fill="hold" nodeType="clickEffect">
                                  <p:stCondLst>
                                    <p:cond delay="0"/>
                                  </p:stCondLst>
                                  <p:childTnLst>
                                    <p:set>
                                      <p:cBhvr>
                                        <p:cTn id="183" dur="1" fill="hold">
                                          <p:stCondLst>
                                            <p:cond delay="0"/>
                                          </p:stCondLst>
                                        </p:cTn>
                                        <p:tgtEl>
                                          <p:spTgt spid="4">
                                            <p:txEl>
                                              <p:pRg st="6" end="6"/>
                                            </p:txEl>
                                          </p:spTgt>
                                        </p:tgtEl>
                                        <p:attrNameLst>
                                          <p:attrName>style.visibility</p:attrName>
                                        </p:attrNameLst>
                                      </p:cBhvr>
                                      <p:to>
                                        <p:strVal val="visible"/>
                                      </p:to>
                                    </p:set>
                                    <p:animEffect transition="in" filter="wipe(left)">
                                      <p:cBhvr>
                                        <p:cTn id="184" dur="500"/>
                                        <p:tgtEl>
                                          <p:spTgt spid="4">
                                            <p:txEl>
                                              <p:pRg st="6" end="6"/>
                                            </p:txEl>
                                          </p:spTgt>
                                        </p:tgtEl>
                                      </p:cBhvr>
                                    </p:animEffect>
                                  </p:childTnLst>
                                </p:cTn>
                              </p:par>
                            </p:childTnLst>
                          </p:cTn>
                        </p:par>
                      </p:childTnLst>
                    </p:cTn>
                  </p:par>
                  <p:par>
                    <p:cTn id="185" fill="hold">
                      <p:stCondLst>
                        <p:cond delay="indefinite"/>
                      </p:stCondLst>
                      <p:childTnLst>
                        <p:par>
                          <p:cTn id="186" fill="hold">
                            <p:stCondLst>
                              <p:cond delay="0"/>
                            </p:stCondLst>
                            <p:childTnLst>
                              <p:par>
                                <p:cTn id="187" presetID="42" presetClass="entr" presetSubtype="0" fill="hold" nodeType="clickEffect">
                                  <p:stCondLst>
                                    <p:cond delay="0"/>
                                  </p:stCondLst>
                                  <p:childTnLst>
                                    <p:set>
                                      <p:cBhvr>
                                        <p:cTn id="188" dur="1" fill="hold">
                                          <p:stCondLst>
                                            <p:cond delay="0"/>
                                          </p:stCondLst>
                                        </p:cTn>
                                        <p:tgtEl>
                                          <p:spTgt spid="32"/>
                                        </p:tgtEl>
                                        <p:attrNameLst>
                                          <p:attrName>style.visibility</p:attrName>
                                        </p:attrNameLst>
                                      </p:cBhvr>
                                      <p:to>
                                        <p:strVal val="visible"/>
                                      </p:to>
                                    </p:set>
                                    <p:animEffect transition="in" filter="fade">
                                      <p:cBhvr>
                                        <p:cTn id="189" dur="1000"/>
                                        <p:tgtEl>
                                          <p:spTgt spid="32"/>
                                        </p:tgtEl>
                                      </p:cBhvr>
                                    </p:animEffect>
                                    <p:anim calcmode="lin" valueType="num">
                                      <p:cBhvr>
                                        <p:cTn id="190" dur="1000" fill="hold"/>
                                        <p:tgtEl>
                                          <p:spTgt spid="32"/>
                                        </p:tgtEl>
                                        <p:attrNameLst>
                                          <p:attrName>ppt_x</p:attrName>
                                        </p:attrNameLst>
                                      </p:cBhvr>
                                      <p:tavLst>
                                        <p:tav tm="0">
                                          <p:val>
                                            <p:strVal val="#ppt_x"/>
                                          </p:val>
                                        </p:tav>
                                        <p:tav tm="100000">
                                          <p:val>
                                            <p:strVal val="#ppt_x"/>
                                          </p:val>
                                        </p:tav>
                                      </p:tavLst>
                                    </p:anim>
                                    <p:anim calcmode="lin" valueType="num">
                                      <p:cBhvr>
                                        <p:cTn id="191" dur="1000" fill="hold"/>
                                        <p:tgtEl>
                                          <p:spTgt spid="32"/>
                                        </p:tgtEl>
                                        <p:attrNameLst>
                                          <p:attrName>ppt_y</p:attrName>
                                        </p:attrNameLst>
                                      </p:cBhvr>
                                      <p:tavLst>
                                        <p:tav tm="0">
                                          <p:val>
                                            <p:strVal val="#ppt_y+.1"/>
                                          </p:val>
                                        </p:tav>
                                        <p:tav tm="100000">
                                          <p:val>
                                            <p:strVal val="#ppt_y"/>
                                          </p:val>
                                        </p:tav>
                                      </p:tavLst>
                                    </p:anim>
                                  </p:childTnLst>
                                </p:cTn>
                              </p:par>
                              <p:par>
                                <p:cTn id="192" presetID="42" presetClass="entr" presetSubtype="0" fill="hold" nodeType="withEffect">
                                  <p:stCondLst>
                                    <p:cond delay="0"/>
                                  </p:stCondLst>
                                  <p:childTnLst>
                                    <p:set>
                                      <p:cBhvr>
                                        <p:cTn id="193" dur="1" fill="hold">
                                          <p:stCondLst>
                                            <p:cond delay="0"/>
                                          </p:stCondLst>
                                        </p:cTn>
                                        <p:tgtEl>
                                          <p:spTgt spid="31"/>
                                        </p:tgtEl>
                                        <p:attrNameLst>
                                          <p:attrName>style.visibility</p:attrName>
                                        </p:attrNameLst>
                                      </p:cBhvr>
                                      <p:to>
                                        <p:strVal val="visible"/>
                                      </p:to>
                                    </p:set>
                                    <p:animEffect transition="in" filter="fade">
                                      <p:cBhvr>
                                        <p:cTn id="194" dur="1000"/>
                                        <p:tgtEl>
                                          <p:spTgt spid="31"/>
                                        </p:tgtEl>
                                      </p:cBhvr>
                                    </p:animEffect>
                                    <p:anim calcmode="lin" valueType="num">
                                      <p:cBhvr>
                                        <p:cTn id="195" dur="1000" fill="hold"/>
                                        <p:tgtEl>
                                          <p:spTgt spid="31"/>
                                        </p:tgtEl>
                                        <p:attrNameLst>
                                          <p:attrName>ppt_x</p:attrName>
                                        </p:attrNameLst>
                                      </p:cBhvr>
                                      <p:tavLst>
                                        <p:tav tm="0">
                                          <p:val>
                                            <p:strVal val="#ppt_x"/>
                                          </p:val>
                                        </p:tav>
                                        <p:tav tm="100000">
                                          <p:val>
                                            <p:strVal val="#ppt_x"/>
                                          </p:val>
                                        </p:tav>
                                      </p:tavLst>
                                    </p:anim>
                                    <p:anim calcmode="lin" valueType="num">
                                      <p:cBhvr>
                                        <p:cTn id="196"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97" fill="hold">
                      <p:stCondLst>
                        <p:cond delay="indefinite"/>
                      </p:stCondLst>
                      <p:childTnLst>
                        <p:par>
                          <p:cTn id="198" fill="hold">
                            <p:stCondLst>
                              <p:cond delay="0"/>
                            </p:stCondLst>
                            <p:childTnLst>
                              <p:par>
                                <p:cTn id="199" presetID="10" presetClass="exit" presetSubtype="0" fill="hold" nodeType="clickEffect">
                                  <p:stCondLst>
                                    <p:cond delay="0"/>
                                  </p:stCondLst>
                                  <p:childTnLst>
                                    <p:animEffect transition="out" filter="fade">
                                      <p:cBhvr>
                                        <p:cTn id="200" dur="500"/>
                                        <p:tgtEl>
                                          <p:spTgt spid="32"/>
                                        </p:tgtEl>
                                      </p:cBhvr>
                                    </p:animEffect>
                                    <p:set>
                                      <p:cBhvr>
                                        <p:cTn id="201" dur="1" fill="hold">
                                          <p:stCondLst>
                                            <p:cond delay="499"/>
                                          </p:stCondLst>
                                        </p:cTn>
                                        <p:tgtEl>
                                          <p:spTgt spid="32"/>
                                        </p:tgtEl>
                                        <p:attrNameLst>
                                          <p:attrName>style.visibility</p:attrName>
                                        </p:attrNameLst>
                                      </p:cBhvr>
                                      <p:to>
                                        <p:strVal val="hidden"/>
                                      </p:to>
                                    </p:set>
                                  </p:childTnLst>
                                </p:cTn>
                              </p:par>
                              <p:par>
                                <p:cTn id="202" presetID="10" presetClass="exit" presetSubtype="0" fill="hold" nodeType="withEffect">
                                  <p:stCondLst>
                                    <p:cond delay="0"/>
                                  </p:stCondLst>
                                  <p:childTnLst>
                                    <p:animEffect transition="out" filter="fade">
                                      <p:cBhvr>
                                        <p:cTn id="203" dur="500"/>
                                        <p:tgtEl>
                                          <p:spTgt spid="31"/>
                                        </p:tgtEl>
                                      </p:cBhvr>
                                    </p:animEffect>
                                    <p:set>
                                      <p:cBhvr>
                                        <p:cTn id="204" dur="1" fill="hold">
                                          <p:stCondLst>
                                            <p:cond delay="499"/>
                                          </p:stCondLst>
                                        </p:cTn>
                                        <p:tgtEl>
                                          <p:spTgt spid="3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4" grpId="0" animBg="1"/>
      <p:bldP spid="14" grpId="1" animBg="1"/>
      <p:bldP spid="20" grpId="0" animBg="1"/>
      <p:bldP spid="20" grpId="1"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120</Words>
  <Application>Microsoft Office PowerPoint</Application>
  <PresentationFormat>On-screen Show (4:3)</PresentationFormat>
  <Paragraphs>17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Preamble</vt:lpstr>
      <vt:lpstr>Preamble: intro that states the purpose of the US gov’t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Pearce Dietrich</dc:creator>
  <cp:lastModifiedBy>Bill Collins</cp:lastModifiedBy>
  <cp:revision>4</cp:revision>
  <dcterms:created xsi:type="dcterms:W3CDTF">2013-02-04T17:02:25Z</dcterms:created>
  <dcterms:modified xsi:type="dcterms:W3CDTF">2015-07-29T17:30:30Z</dcterms:modified>
</cp:coreProperties>
</file>