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9" r:id="rId4"/>
    <p:sldId id="257" r:id="rId5"/>
    <p:sldId id="259" r:id="rId6"/>
    <p:sldId id="260" r:id="rId7"/>
    <p:sldId id="25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01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E2D8-DB1B-4761-A568-924F826A9D4C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7732-5B78-4642-AD9D-39C48B355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7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E2D8-DB1B-4761-A568-924F826A9D4C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7732-5B78-4642-AD9D-39C48B355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38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E2D8-DB1B-4761-A568-924F826A9D4C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7732-5B78-4642-AD9D-39C48B355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7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E2D8-DB1B-4761-A568-924F826A9D4C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7732-5B78-4642-AD9D-39C48B355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6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E2D8-DB1B-4761-A568-924F826A9D4C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7732-5B78-4642-AD9D-39C48B355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87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E2D8-DB1B-4761-A568-924F826A9D4C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7732-5B78-4642-AD9D-39C48B355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4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E2D8-DB1B-4761-A568-924F826A9D4C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7732-5B78-4642-AD9D-39C48B355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4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E2D8-DB1B-4761-A568-924F826A9D4C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7732-5B78-4642-AD9D-39C48B355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60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E2D8-DB1B-4761-A568-924F826A9D4C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7732-5B78-4642-AD9D-39C48B355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23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E2D8-DB1B-4761-A568-924F826A9D4C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7732-5B78-4642-AD9D-39C48B355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02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E2D8-DB1B-4761-A568-924F826A9D4C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7732-5B78-4642-AD9D-39C48B355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1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FE2D8-DB1B-4761-A568-924F826A9D4C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57732-5B78-4642-AD9D-39C48B355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679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wmf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wmf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6.wmf"/><Relationship Id="rId4" Type="http://schemas.openxmlformats.org/officeDocument/2006/relationships/image" Target="../media/image26.jpe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/>
          <a:p>
            <a:r>
              <a:rPr lang="en-US" sz="19900" b="1" dirty="0" smtClean="0">
                <a:solidFill>
                  <a:srgbClr val="FFFF00"/>
                </a:solidFill>
              </a:rPr>
              <a:t>Media</a:t>
            </a:r>
            <a:endParaRPr lang="en-US" sz="199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39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earce.dietrich\AppData\Local\Microsoft\Windows\Temporary Internet Files\Content.IE5\5DVQI1YY\MP900443296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91"/>
          <a:stretch/>
        </p:blipFill>
        <p:spPr bwMode="auto">
          <a:xfrm>
            <a:off x="94281" y="3803187"/>
            <a:ext cx="3639519" cy="28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Old Styled Tv Se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66800"/>
            <a:ext cx="5181600" cy="554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o.bloomberg.com/political-capital/files/2012/09/0919-obama-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542" y="2667000"/>
            <a:ext cx="3548258" cy="272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-1524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Political Campaign confusing?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52400" y="914400"/>
            <a:ext cx="4311004" cy="3792106"/>
            <a:chOff x="152400" y="914400"/>
            <a:chExt cx="4311004" cy="3792106"/>
          </a:xfrm>
        </p:grpSpPr>
        <p:pic>
          <p:nvPicPr>
            <p:cNvPr id="3074" name="Picture 2" descr="C:\Users\pearce.dietrich\AppData\Local\Microsoft\Windows\Temporary Internet Files\Content.IE5\SSIR7ZMA\MC900371064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914400"/>
              <a:ext cx="4311004" cy="3792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 rot="20647221">
              <a:off x="1469403" y="2094459"/>
              <a:ext cx="1672446" cy="2062103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TV ad </a:t>
              </a:r>
            </a:p>
            <a:p>
              <a:r>
                <a:rPr lang="en-US" sz="3200" b="1" dirty="0" smtClean="0">
                  <a:solidFill>
                    <a:schemeClr val="bg1"/>
                  </a:solidFill>
                </a:rPr>
                <a:t>against</a:t>
              </a:r>
              <a:endParaRPr lang="en-US" sz="3200" b="1" dirty="0">
                <a:solidFill>
                  <a:schemeClr val="bg1"/>
                </a:solidFill>
              </a:endParaRPr>
            </a:p>
            <a:p>
              <a:r>
                <a:rPr lang="en-US" sz="3200" b="1" dirty="0" smtClean="0">
                  <a:solidFill>
                    <a:schemeClr val="bg1"/>
                  </a:solidFill>
                </a:rPr>
                <a:t>Romney </a:t>
              </a:r>
            </a:p>
            <a:p>
              <a:r>
                <a:rPr lang="en-US" sz="3200" b="1" dirty="0" smtClean="0">
                  <a:solidFill>
                    <a:schemeClr val="bg1"/>
                  </a:solidFill>
                </a:rPr>
                <a:t>False!!!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068997" y="152400"/>
            <a:ext cx="1963166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Who?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What?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Specific ways?</a:t>
            </a:r>
          </a:p>
          <a:p>
            <a:r>
              <a:rPr lang="en-US" sz="2400" dirty="0" smtClean="0"/>
              <a:t>Policy?</a:t>
            </a:r>
          </a:p>
        </p:txBody>
      </p:sp>
    </p:spTree>
    <p:extLst>
      <p:ext uri="{BB962C8B-B14F-4D97-AF65-F5344CB8AC3E}">
        <p14:creationId xmlns:p14="http://schemas.microsoft.com/office/powerpoint/2010/main" val="306612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Media helps us understand campaigns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Separating fact from fiction</a:t>
            </a:r>
          </a:p>
          <a:p>
            <a:r>
              <a:rPr lang="en-US" dirty="0" smtClean="0"/>
              <a:t>Detecting Bias</a:t>
            </a:r>
          </a:p>
          <a:p>
            <a:r>
              <a:rPr lang="en-US" dirty="0" smtClean="0"/>
              <a:t>Evaluating Sources</a:t>
            </a:r>
          </a:p>
          <a:p>
            <a:r>
              <a:rPr lang="en-US" dirty="0" smtClean="0"/>
              <a:t>Identify Propaganda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680596" y="2971800"/>
            <a:ext cx="4311004" cy="3792106"/>
            <a:chOff x="152400" y="914400"/>
            <a:chExt cx="4311004" cy="3792106"/>
          </a:xfrm>
        </p:grpSpPr>
        <p:pic>
          <p:nvPicPr>
            <p:cNvPr id="4" name="Picture 2" descr="C:\Users\pearce.dietrich\AppData\Local\Microsoft\Windows\Temporary Internet Files\Content.IE5\SSIR7ZMA\MC900371064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914400"/>
              <a:ext cx="4311004" cy="3792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 rot="20647221">
              <a:off x="1469403" y="2094459"/>
              <a:ext cx="1672446" cy="2062103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TV ad </a:t>
              </a:r>
            </a:p>
            <a:p>
              <a:r>
                <a:rPr lang="en-US" sz="3200" b="1" dirty="0" smtClean="0">
                  <a:solidFill>
                    <a:schemeClr val="bg1"/>
                  </a:solidFill>
                </a:rPr>
                <a:t>against</a:t>
              </a:r>
              <a:endParaRPr lang="en-US" sz="3200" b="1" dirty="0">
                <a:solidFill>
                  <a:schemeClr val="bg1"/>
                </a:solidFill>
              </a:endParaRPr>
            </a:p>
            <a:p>
              <a:r>
                <a:rPr lang="en-US" sz="3200" b="1" dirty="0" smtClean="0">
                  <a:solidFill>
                    <a:schemeClr val="bg1"/>
                  </a:solidFill>
                </a:rPr>
                <a:t>Romney </a:t>
              </a:r>
            </a:p>
            <a:p>
              <a:r>
                <a:rPr lang="en-US" sz="3200" b="1" dirty="0" smtClean="0">
                  <a:solidFill>
                    <a:schemeClr val="bg1"/>
                  </a:solidFill>
                </a:rPr>
                <a:t>False!!!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5-Point Star 6"/>
          <p:cNvSpPr/>
          <p:nvPr/>
        </p:nvSpPr>
        <p:spPr>
          <a:xfrm>
            <a:off x="304800" y="1447800"/>
            <a:ext cx="533400" cy="68449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304800" y="2058710"/>
            <a:ext cx="533400" cy="68449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304800" y="2668310"/>
            <a:ext cx="533400" cy="68449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v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304800" y="3277910"/>
            <a:ext cx="533400" cy="68449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v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098" name="Picture 2" descr="http://blog.peopleclues.com/wp-content/uploads/2012/08/ffic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67200"/>
            <a:ext cx="381000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 fan of the Virginia Tech Hokies supports his team outside the stadium prior to Virginia Tech plays the Michigan Wolverines during the Allstate Sugar Bowl at Mercedes-Benz Superdome on January 3, 2012 in New Orleans, Louisiana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9" r="18855"/>
          <a:stretch/>
        </p:blipFill>
        <p:spPr bwMode="auto">
          <a:xfrm>
            <a:off x="1143000" y="4056787"/>
            <a:ext cx="2899065" cy="270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rot="19707526">
            <a:off x="1220388" y="4907133"/>
            <a:ext cx="25122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BIASED</a:t>
            </a:r>
            <a:endParaRPr lang="en-US" sz="6000" b="1" dirty="0">
              <a:solidFill>
                <a:srgbClr val="FFFF00"/>
              </a:solidFill>
            </a:endParaRPr>
          </a:p>
        </p:txBody>
      </p:sp>
      <p:pic>
        <p:nvPicPr>
          <p:cNvPr id="1030" name="Picture 6" descr="http://socialpsychologyeye.files.wordpress.com/2011/05/research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45181"/>
            <a:ext cx="2951921" cy="195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emphis.edu/crow/images/research_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0" t="17857" r="2614" b="14088"/>
          <a:stretch/>
        </p:blipFill>
        <p:spPr bwMode="auto">
          <a:xfrm>
            <a:off x="304800" y="4080310"/>
            <a:ext cx="5812189" cy="258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 descr="Old Styled Tv Set Clip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46" y="2916738"/>
            <a:ext cx="3505200" cy="37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go.bloomberg.com/political-capital/files/2012/09/0919-obama-ad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46" y="4068687"/>
            <a:ext cx="2400292" cy="184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02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earce.dietrich\AppData\Local\Microsoft\Windows\Temporary Internet Files\Content.IE5\5DVQI1YY\MP900443296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91"/>
          <a:stretch/>
        </p:blipFill>
        <p:spPr bwMode="auto">
          <a:xfrm>
            <a:off x="94281" y="3803187"/>
            <a:ext cx="3639519" cy="28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Old Styled Tv Se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66800"/>
            <a:ext cx="5181600" cy="554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o.bloomberg.com/political-capital/files/2012/09/0919-obama-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542" y="2667000"/>
            <a:ext cx="3548258" cy="272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-1524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FF00"/>
                </a:solidFill>
              </a:rPr>
              <a:t>Let’s watch some political ads!!!</a:t>
            </a:r>
            <a:endParaRPr lang="en-US" b="1" dirty="0">
              <a:solidFill>
                <a:srgbClr val="FFFF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400" y="914400"/>
            <a:ext cx="4311004" cy="3792106"/>
            <a:chOff x="152400" y="914400"/>
            <a:chExt cx="4311004" cy="3792106"/>
          </a:xfrm>
        </p:grpSpPr>
        <p:pic>
          <p:nvPicPr>
            <p:cNvPr id="3074" name="Picture 2" descr="C:\Users\pearce.dietrich\AppData\Local\Microsoft\Windows\Temporary Internet Files\Content.IE5\SSIR7ZMA\MC900371064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914400"/>
              <a:ext cx="4311004" cy="3792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 rot="20647221">
              <a:off x="1469403" y="2094459"/>
              <a:ext cx="1672446" cy="2062103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TV ad </a:t>
              </a:r>
            </a:p>
            <a:p>
              <a:r>
                <a:rPr lang="en-US" sz="3200" b="1" dirty="0" smtClean="0">
                  <a:solidFill>
                    <a:schemeClr val="bg1"/>
                  </a:solidFill>
                </a:rPr>
                <a:t>against</a:t>
              </a:r>
              <a:endParaRPr lang="en-US" sz="3200" b="1" dirty="0">
                <a:solidFill>
                  <a:schemeClr val="bg1"/>
                </a:solidFill>
              </a:endParaRPr>
            </a:p>
            <a:p>
              <a:r>
                <a:rPr lang="en-US" sz="3200" b="1" dirty="0" smtClean="0">
                  <a:solidFill>
                    <a:schemeClr val="bg1"/>
                  </a:solidFill>
                </a:rPr>
                <a:t>Romney </a:t>
              </a:r>
            </a:p>
            <a:p>
              <a:r>
                <a:rPr lang="en-US" sz="3200" b="1" dirty="0" smtClean="0">
                  <a:solidFill>
                    <a:schemeClr val="bg1"/>
                  </a:solidFill>
                </a:rPr>
                <a:t>False!!!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307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jmu.edu/pcinva/wm_library/VA_Cong_Di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0222"/>
            <a:ext cx="8582891" cy="366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3387437" y="4107872"/>
            <a:ext cx="2937163" cy="2673928"/>
          </a:xfrm>
          <a:custGeom>
            <a:avLst/>
            <a:gdLst>
              <a:gd name="connsiteX0" fmla="*/ 304800 w 2937163"/>
              <a:gd name="connsiteY0" fmla="*/ 1607128 h 2673928"/>
              <a:gd name="connsiteX1" fmla="*/ 374072 w 2937163"/>
              <a:gd name="connsiteY1" fmla="*/ 1593273 h 2673928"/>
              <a:gd name="connsiteX2" fmla="*/ 401782 w 2937163"/>
              <a:gd name="connsiteY2" fmla="*/ 1565564 h 2673928"/>
              <a:gd name="connsiteX3" fmla="*/ 443345 w 2937163"/>
              <a:gd name="connsiteY3" fmla="*/ 1537855 h 2673928"/>
              <a:gd name="connsiteX4" fmla="*/ 512618 w 2937163"/>
              <a:gd name="connsiteY4" fmla="*/ 1468582 h 2673928"/>
              <a:gd name="connsiteX5" fmla="*/ 540327 w 2937163"/>
              <a:gd name="connsiteY5" fmla="*/ 1427018 h 2673928"/>
              <a:gd name="connsiteX6" fmla="*/ 623454 w 2937163"/>
              <a:gd name="connsiteY6" fmla="*/ 1371600 h 2673928"/>
              <a:gd name="connsiteX7" fmla="*/ 665018 w 2937163"/>
              <a:gd name="connsiteY7" fmla="*/ 1343891 h 2673928"/>
              <a:gd name="connsiteX8" fmla="*/ 748145 w 2937163"/>
              <a:gd name="connsiteY8" fmla="*/ 1288473 h 2673928"/>
              <a:gd name="connsiteX9" fmla="*/ 928254 w 2937163"/>
              <a:gd name="connsiteY9" fmla="*/ 1316182 h 2673928"/>
              <a:gd name="connsiteX10" fmla="*/ 997527 w 2937163"/>
              <a:gd name="connsiteY10" fmla="*/ 1330037 h 2673928"/>
              <a:gd name="connsiteX11" fmla="*/ 1039091 w 2937163"/>
              <a:gd name="connsiteY11" fmla="*/ 1371600 h 2673928"/>
              <a:gd name="connsiteX12" fmla="*/ 1122218 w 2937163"/>
              <a:gd name="connsiteY12" fmla="*/ 1413164 h 2673928"/>
              <a:gd name="connsiteX13" fmla="*/ 1219200 w 2937163"/>
              <a:gd name="connsiteY13" fmla="*/ 1371600 h 2673928"/>
              <a:gd name="connsiteX14" fmla="*/ 1274618 w 2937163"/>
              <a:gd name="connsiteY14" fmla="*/ 1288473 h 2673928"/>
              <a:gd name="connsiteX15" fmla="*/ 1246909 w 2937163"/>
              <a:gd name="connsiteY15" fmla="*/ 1177637 h 2673928"/>
              <a:gd name="connsiteX16" fmla="*/ 1219200 w 2937163"/>
              <a:gd name="connsiteY16" fmla="*/ 1136073 h 2673928"/>
              <a:gd name="connsiteX17" fmla="*/ 1205345 w 2937163"/>
              <a:gd name="connsiteY17" fmla="*/ 1080655 h 2673928"/>
              <a:gd name="connsiteX18" fmla="*/ 1191491 w 2937163"/>
              <a:gd name="connsiteY18" fmla="*/ 1039091 h 2673928"/>
              <a:gd name="connsiteX19" fmla="*/ 1163782 w 2937163"/>
              <a:gd name="connsiteY19" fmla="*/ 831273 h 2673928"/>
              <a:gd name="connsiteX20" fmla="*/ 1177636 w 2937163"/>
              <a:gd name="connsiteY20" fmla="*/ 748146 h 2673928"/>
              <a:gd name="connsiteX21" fmla="*/ 1233054 w 2937163"/>
              <a:gd name="connsiteY21" fmla="*/ 665018 h 2673928"/>
              <a:gd name="connsiteX22" fmla="*/ 1260763 w 2937163"/>
              <a:gd name="connsiteY22" fmla="*/ 623455 h 2673928"/>
              <a:gd name="connsiteX23" fmla="*/ 1343891 w 2937163"/>
              <a:gd name="connsiteY23" fmla="*/ 554182 h 2673928"/>
              <a:gd name="connsiteX24" fmla="*/ 1371600 w 2937163"/>
              <a:gd name="connsiteY24" fmla="*/ 512618 h 2673928"/>
              <a:gd name="connsiteX25" fmla="*/ 1399309 w 2937163"/>
              <a:gd name="connsiteY25" fmla="*/ 457200 h 2673928"/>
              <a:gd name="connsiteX26" fmla="*/ 1440872 w 2937163"/>
              <a:gd name="connsiteY26" fmla="*/ 429491 h 2673928"/>
              <a:gd name="connsiteX27" fmla="*/ 1482436 w 2937163"/>
              <a:gd name="connsiteY27" fmla="*/ 360218 h 2673928"/>
              <a:gd name="connsiteX28" fmla="*/ 1496291 w 2937163"/>
              <a:gd name="connsiteY28" fmla="*/ 318655 h 2673928"/>
              <a:gd name="connsiteX29" fmla="*/ 1524000 w 2937163"/>
              <a:gd name="connsiteY29" fmla="*/ 277091 h 2673928"/>
              <a:gd name="connsiteX30" fmla="*/ 1537854 w 2937163"/>
              <a:gd name="connsiteY30" fmla="*/ 235528 h 2673928"/>
              <a:gd name="connsiteX31" fmla="*/ 1565563 w 2937163"/>
              <a:gd name="connsiteY31" fmla="*/ 193964 h 2673928"/>
              <a:gd name="connsiteX32" fmla="*/ 1648691 w 2937163"/>
              <a:gd name="connsiteY32" fmla="*/ 124691 h 2673928"/>
              <a:gd name="connsiteX33" fmla="*/ 1690254 w 2937163"/>
              <a:gd name="connsiteY33" fmla="*/ 110837 h 2673928"/>
              <a:gd name="connsiteX34" fmla="*/ 1773382 w 2937163"/>
              <a:gd name="connsiteY34" fmla="*/ 55418 h 2673928"/>
              <a:gd name="connsiteX35" fmla="*/ 1814945 w 2937163"/>
              <a:gd name="connsiteY35" fmla="*/ 27709 h 2673928"/>
              <a:gd name="connsiteX36" fmla="*/ 1898072 w 2937163"/>
              <a:gd name="connsiteY36" fmla="*/ 0 h 2673928"/>
              <a:gd name="connsiteX37" fmla="*/ 1967345 w 2937163"/>
              <a:gd name="connsiteY37" fmla="*/ 13855 h 2673928"/>
              <a:gd name="connsiteX38" fmla="*/ 2022763 w 2937163"/>
              <a:gd name="connsiteY38" fmla="*/ 96982 h 2673928"/>
              <a:gd name="connsiteX39" fmla="*/ 2078182 w 2937163"/>
              <a:gd name="connsiteY39" fmla="*/ 166255 h 2673928"/>
              <a:gd name="connsiteX40" fmla="*/ 2147454 w 2937163"/>
              <a:gd name="connsiteY40" fmla="*/ 277091 h 2673928"/>
              <a:gd name="connsiteX41" fmla="*/ 2216727 w 2937163"/>
              <a:gd name="connsiteY41" fmla="*/ 346364 h 2673928"/>
              <a:gd name="connsiteX42" fmla="*/ 2244436 w 2937163"/>
              <a:gd name="connsiteY42" fmla="*/ 387928 h 2673928"/>
              <a:gd name="connsiteX43" fmla="*/ 2286000 w 2937163"/>
              <a:gd name="connsiteY43" fmla="*/ 429491 h 2673928"/>
              <a:gd name="connsiteX44" fmla="*/ 2327563 w 2937163"/>
              <a:gd name="connsiteY44" fmla="*/ 554182 h 2673928"/>
              <a:gd name="connsiteX45" fmla="*/ 2355272 w 2937163"/>
              <a:gd name="connsiteY45" fmla="*/ 637309 h 2673928"/>
              <a:gd name="connsiteX46" fmla="*/ 2369127 w 2937163"/>
              <a:gd name="connsiteY46" fmla="*/ 692728 h 2673928"/>
              <a:gd name="connsiteX47" fmla="*/ 2396836 w 2937163"/>
              <a:gd name="connsiteY47" fmla="*/ 775855 h 2673928"/>
              <a:gd name="connsiteX48" fmla="*/ 2410691 w 2937163"/>
              <a:gd name="connsiteY48" fmla="*/ 942109 h 2673928"/>
              <a:gd name="connsiteX49" fmla="*/ 2424545 w 2937163"/>
              <a:gd name="connsiteY49" fmla="*/ 983673 h 2673928"/>
              <a:gd name="connsiteX50" fmla="*/ 2410691 w 2937163"/>
              <a:gd name="connsiteY50" fmla="*/ 1177637 h 2673928"/>
              <a:gd name="connsiteX51" fmla="*/ 2396836 w 2937163"/>
              <a:gd name="connsiteY51" fmla="*/ 1219200 h 2673928"/>
              <a:gd name="connsiteX52" fmla="*/ 2355272 w 2937163"/>
              <a:gd name="connsiteY52" fmla="*/ 1357746 h 2673928"/>
              <a:gd name="connsiteX53" fmla="*/ 2341418 w 2937163"/>
              <a:gd name="connsiteY53" fmla="*/ 1399309 h 2673928"/>
              <a:gd name="connsiteX54" fmla="*/ 2355272 w 2937163"/>
              <a:gd name="connsiteY54" fmla="*/ 1662546 h 2673928"/>
              <a:gd name="connsiteX55" fmla="*/ 2369127 w 2937163"/>
              <a:gd name="connsiteY55" fmla="*/ 1704109 h 2673928"/>
              <a:gd name="connsiteX56" fmla="*/ 2424545 w 2937163"/>
              <a:gd name="connsiteY56" fmla="*/ 1787237 h 2673928"/>
              <a:gd name="connsiteX57" fmla="*/ 2466109 w 2937163"/>
              <a:gd name="connsiteY57" fmla="*/ 1814946 h 2673928"/>
              <a:gd name="connsiteX58" fmla="*/ 2687782 w 2937163"/>
              <a:gd name="connsiteY58" fmla="*/ 1870364 h 2673928"/>
              <a:gd name="connsiteX59" fmla="*/ 2784763 w 2937163"/>
              <a:gd name="connsiteY59" fmla="*/ 1898073 h 2673928"/>
              <a:gd name="connsiteX60" fmla="*/ 2798618 w 2937163"/>
              <a:gd name="connsiteY60" fmla="*/ 1939637 h 2673928"/>
              <a:gd name="connsiteX61" fmla="*/ 2826327 w 2937163"/>
              <a:gd name="connsiteY61" fmla="*/ 1981200 h 2673928"/>
              <a:gd name="connsiteX62" fmla="*/ 2840182 w 2937163"/>
              <a:gd name="connsiteY62" fmla="*/ 2036618 h 2673928"/>
              <a:gd name="connsiteX63" fmla="*/ 2867891 w 2937163"/>
              <a:gd name="connsiteY63" fmla="*/ 2119746 h 2673928"/>
              <a:gd name="connsiteX64" fmla="*/ 2881745 w 2937163"/>
              <a:gd name="connsiteY64" fmla="*/ 2161309 h 2673928"/>
              <a:gd name="connsiteX65" fmla="*/ 2895600 w 2937163"/>
              <a:gd name="connsiteY65" fmla="*/ 2202873 h 2673928"/>
              <a:gd name="connsiteX66" fmla="*/ 2923309 w 2937163"/>
              <a:gd name="connsiteY66" fmla="*/ 2244437 h 2673928"/>
              <a:gd name="connsiteX67" fmla="*/ 2937163 w 2937163"/>
              <a:gd name="connsiteY67" fmla="*/ 2286000 h 2673928"/>
              <a:gd name="connsiteX68" fmla="*/ 2923309 w 2937163"/>
              <a:gd name="connsiteY68" fmla="*/ 2452255 h 2673928"/>
              <a:gd name="connsiteX69" fmla="*/ 2854036 w 2937163"/>
              <a:gd name="connsiteY69" fmla="*/ 2576946 h 2673928"/>
              <a:gd name="connsiteX70" fmla="*/ 2826327 w 2937163"/>
              <a:gd name="connsiteY70" fmla="*/ 2618509 h 2673928"/>
              <a:gd name="connsiteX71" fmla="*/ 2784763 w 2937163"/>
              <a:gd name="connsiteY71" fmla="*/ 2646218 h 2673928"/>
              <a:gd name="connsiteX72" fmla="*/ 2757054 w 2937163"/>
              <a:gd name="connsiteY72" fmla="*/ 2673928 h 2673928"/>
              <a:gd name="connsiteX73" fmla="*/ 1440872 w 2937163"/>
              <a:gd name="connsiteY73" fmla="*/ 2660073 h 2673928"/>
              <a:gd name="connsiteX74" fmla="*/ 623454 w 2937163"/>
              <a:gd name="connsiteY74" fmla="*/ 2646218 h 2673928"/>
              <a:gd name="connsiteX75" fmla="*/ 581891 w 2937163"/>
              <a:gd name="connsiteY75" fmla="*/ 2632364 h 2673928"/>
              <a:gd name="connsiteX76" fmla="*/ 443345 w 2937163"/>
              <a:gd name="connsiteY76" fmla="*/ 2590800 h 2673928"/>
              <a:gd name="connsiteX77" fmla="*/ 401782 w 2937163"/>
              <a:gd name="connsiteY77" fmla="*/ 2576946 h 2673928"/>
              <a:gd name="connsiteX78" fmla="*/ 374072 w 2937163"/>
              <a:gd name="connsiteY78" fmla="*/ 2549237 h 2673928"/>
              <a:gd name="connsiteX79" fmla="*/ 318654 w 2937163"/>
              <a:gd name="connsiteY79" fmla="*/ 2466109 h 2673928"/>
              <a:gd name="connsiteX80" fmla="*/ 318654 w 2937163"/>
              <a:gd name="connsiteY80" fmla="*/ 2272146 h 2673928"/>
              <a:gd name="connsiteX81" fmla="*/ 290945 w 2937163"/>
              <a:gd name="connsiteY81" fmla="*/ 2230582 h 2673928"/>
              <a:gd name="connsiteX82" fmla="*/ 166254 w 2937163"/>
              <a:gd name="connsiteY82" fmla="*/ 2147455 h 2673928"/>
              <a:gd name="connsiteX83" fmla="*/ 124691 w 2937163"/>
              <a:gd name="connsiteY83" fmla="*/ 2119746 h 2673928"/>
              <a:gd name="connsiteX84" fmla="*/ 83127 w 2937163"/>
              <a:gd name="connsiteY84" fmla="*/ 2092037 h 2673928"/>
              <a:gd name="connsiteX85" fmla="*/ 27709 w 2937163"/>
              <a:gd name="connsiteY85" fmla="*/ 2008909 h 2673928"/>
              <a:gd name="connsiteX86" fmla="*/ 0 w 2937163"/>
              <a:gd name="connsiteY86" fmla="*/ 1967346 h 2673928"/>
              <a:gd name="connsiteX87" fmla="*/ 27709 w 2937163"/>
              <a:gd name="connsiteY87" fmla="*/ 1842655 h 2673928"/>
              <a:gd name="connsiteX88" fmla="*/ 83127 w 2937163"/>
              <a:gd name="connsiteY88" fmla="*/ 1759528 h 2673928"/>
              <a:gd name="connsiteX89" fmla="*/ 166254 w 2937163"/>
              <a:gd name="connsiteY89" fmla="*/ 1731818 h 2673928"/>
              <a:gd name="connsiteX90" fmla="*/ 249382 w 2937163"/>
              <a:gd name="connsiteY90" fmla="*/ 1690255 h 2673928"/>
              <a:gd name="connsiteX91" fmla="*/ 290945 w 2937163"/>
              <a:gd name="connsiteY91" fmla="*/ 1662546 h 2673928"/>
              <a:gd name="connsiteX92" fmla="*/ 332509 w 2937163"/>
              <a:gd name="connsiteY92" fmla="*/ 1648691 h 2673928"/>
              <a:gd name="connsiteX93" fmla="*/ 360218 w 2937163"/>
              <a:gd name="connsiteY93" fmla="*/ 1607128 h 2673928"/>
              <a:gd name="connsiteX94" fmla="*/ 401782 w 2937163"/>
              <a:gd name="connsiteY94" fmla="*/ 1551709 h 2673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2937163" h="2673928">
                <a:moveTo>
                  <a:pt x="304800" y="1607128"/>
                </a:moveTo>
                <a:cubicBezTo>
                  <a:pt x="327891" y="1602510"/>
                  <a:pt x="352428" y="1602549"/>
                  <a:pt x="374072" y="1593273"/>
                </a:cubicBezTo>
                <a:cubicBezTo>
                  <a:pt x="386078" y="1588127"/>
                  <a:pt x="391582" y="1573724"/>
                  <a:pt x="401782" y="1565564"/>
                </a:cubicBezTo>
                <a:cubicBezTo>
                  <a:pt x="414784" y="1555162"/>
                  <a:pt x="429491" y="1547091"/>
                  <a:pt x="443345" y="1537855"/>
                </a:cubicBezTo>
                <a:cubicBezTo>
                  <a:pt x="517236" y="1427018"/>
                  <a:pt x="420254" y="1560946"/>
                  <a:pt x="512618" y="1468582"/>
                </a:cubicBezTo>
                <a:cubicBezTo>
                  <a:pt x="524392" y="1456808"/>
                  <a:pt x="527796" y="1437983"/>
                  <a:pt x="540327" y="1427018"/>
                </a:cubicBezTo>
                <a:cubicBezTo>
                  <a:pt x="565389" y="1405088"/>
                  <a:pt x="595745" y="1390073"/>
                  <a:pt x="623454" y="1371600"/>
                </a:cubicBezTo>
                <a:cubicBezTo>
                  <a:pt x="637309" y="1362364"/>
                  <a:pt x="653244" y="1355665"/>
                  <a:pt x="665018" y="1343891"/>
                </a:cubicBezTo>
                <a:cubicBezTo>
                  <a:pt x="716909" y="1292002"/>
                  <a:pt x="687994" y="1308524"/>
                  <a:pt x="748145" y="1288473"/>
                </a:cubicBezTo>
                <a:lnTo>
                  <a:pt x="928254" y="1316182"/>
                </a:lnTo>
                <a:cubicBezTo>
                  <a:pt x="951482" y="1320053"/>
                  <a:pt x="976465" y="1319506"/>
                  <a:pt x="997527" y="1330037"/>
                </a:cubicBezTo>
                <a:cubicBezTo>
                  <a:pt x="1015052" y="1338799"/>
                  <a:pt x="1024039" y="1359057"/>
                  <a:pt x="1039091" y="1371600"/>
                </a:cubicBezTo>
                <a:cubicBezTo>
                  <a:pt x="1074902" y="1401442"/>
                  <a:pt x="1080561" y="1399278"/>
                  <a:pt x="1122218" y="1413164"/>
                </a:cubicBezTo>
                <a:cubicBezTo>
                  <a:pt x="1158777" y="1404024"/>
                  <a:pt x="1192411" y="1402216"/>
                  <a:pt x="1219200" y="1371600"/>
                </a:cubicBezTo>
                <a:cubicBezTo>
                  <a:pt x="1241130" y="1346538"/>
                  <a:pt x="1274618" y="1288473"/>
                  <a:pt x="1274618" y="1288473"/>
                </a:cubicBezTo>
                <a:cubicBezTo>
                  <a:pt x="1269349" y="1262129"/>
                  <a:pt x="1261109" y="1206036"/>
                  <a:pt x="1246909" y="1177637"/>
                </a:cubicBezTo>
                <a:cubicBezTo>
                  <a:pt x="1239462" y="1162744"/>
                  <a:pt x="1228436" y="1149928"/>
                  <a:pt x="1219200" y="1136073"/>
                </a:cubicBezTo>
                <a:cubicBezTo>
                  <a:pt x="1214582" y="1117600"/>
                  <a:pt x="1210576" y="1098964"/>
                  <a:pt x="1205345" y="1080655"/>
                </a:cubicBezTo>
                <a:cubicBezTo>
                  <a:pt x="1201333" y="1066613"/>
                  <a:pt x="1193421" y="1053567"/>
                  <a:pt x="1191491" y="1039091"/>
                </a:cubicBezTo>
                <a:cubicBezTo>
                  <a:pt x="1161356" y="813081"/>
                  <a:pt x="1199177" y="937464"/>
                  <a:pt x="1163782" y="831273"/>
                </a:cubicBezTo>
                <a:cubicBezTo>
                  <a:pt x="1168400" y="803564"/>
                  <a:pt x="1166832" y="774076"/>
                  <a:pt x="1177636" y="748146"/>
                </a:cubicBezTo>
                <a:cubicBezTo>
                  <a:pt x="1190444" y="717405"/>
                  <a:pt x="1214581" y="692727"/>
                  <a:pt x="1233054" y="665018"/>
                </a:cubicBezTo>
                <a:cubicBezTo>
                  <a:pt x="1242290" y="651164"/>
                  <a:pt x="1246909" y="632691"/>
                  <a:pt x="1260763" y="623455"/>
                </a:cubicBezTo>
                <a:cubicBezTo>
                  <a:pt x="1301632" y="596210"/>
                  <a:pt x="1310555" y="594186"/>
                  <a:pt x="1343891" y="554182"/>
                </a:cubicBezTo>
                <a:cubicBezTo>
                  <a:pt x="1354551" y="541390"/>
                  <a:pt x="1363339" y="527075"/>
                  <a:pt x="1371600" y="512618"/>
                </a:cubicBezTo>
                <a:cubicBezTo>
                  <a:pt x="1381847" y="494686"/>
                  <a:pt x="1386087" y="473066"/>
                  <a:pt x="1399309" y="457200"/>
                </a:cubicBezTo>
                <a:cubicBezTo>
                  <a:pt x="1409969" y="444408"/>
                  <a:pt x="1427018" y="438727"/>
                  <a:pt x="1440872" y="429491"/>
                </a:cubicBezTo>
                <a:cubicBezTo>
                  <a:pt x="1480120" y="311751"/>
                  <a:pt x="1425382" y="455307"/>
                  <a:pt x="1482436" y="360218"/>
                </a:cubicBezTo>
                <a:cubicBezTo>
                  <a:pt x="1489950" y="347695"/>
                  <a:pt x="1489760" y="331717"/>
                  <a:pt x="1496291" y="318655"/>
                </a:cubicBezTo>
                <a:cubicBezTo>
                  <a:pt x="1503738" y="303762"/>
                  <a:pt x="1514764" y="290946"/>
                  <a:pt x="1524000" y="277091"/>
                </a:cubicBezTo>
                <a:cubicBezTo>
                  <a:pt x="1528618" y="263237"/>
                  <a:pt x="1531323" y="248590"/>
                  <a:pt x="1537854" y="235528"/>
                </a:cubicBezTo>
                <a:cubicBezTo>
                  <a:pt x="1545301" y="220635"/>
                  <a:pt x="1554903" y="206756"/>
                  <a:pt x="1565563" y="193964"/>
                </a:cubicBezTo>
                <a:cubicBezTo>
                  <a:pt x="1587450" y="167700"/>
                  <a:pt x="1617553" y="140260"/>
                  <a:pt x="1648691" y="124691"/>
                </a:cubicBezTo>
                <a:cubicBezTo>
                  <a:pt x="1661753" y="118160"/>
                  <a:pt x="1676400" y="115455"/>
                  <a:pt x="1690254" y="110837"/>
                </a:cubicBezTo>
                <a:cubicBezTo>
                  <a:pt x="1769045" y="32046"/>
                  <a:pt x="1693179" y="95520"/>
                  <a:pt x="1773382" y="55418"/>
                </a:cubicBezTo>
                <a:cubicBezTo>
                  <a:pt x="1788275" y="47971"/>
                  <a:pt x="1799729" y="34472"/>
                  <a:pt x="1814945" y="27709"/>
                </a:cubicBezTo>
                <a:cubicBezTo>
                  <a:pt x="1841635" y="15847"/>
                  <a:pt x="1898072" y="0"/>
                  <a:pt x="1898072" y="0"/>
                </a:cubicBezTo>
                <a:cubicBezTo>
                  <a:pt x="1921163" y="4618"/>
                  <a:pt x="1946283" y="3324"/>
                  <a:pt x="1967345" y="13855"/>
                </a:cubicBezTo>
                <a:cubicBezTo>
                  <a:pt x="2019874" y="40119"/>
                  <a:pt x="2002238" y="55930"/>
                  <a:pt x="2022763" y="96982"/>
                </a:cubicBezTo>
                <a:cubicBezTo>
                  <a:pt x="2040241" y="131938"/>
                  <a:pt x="2052408" y="140482"/>
                  <a:pt x="2078182" y="166255"/>
                </a:cubicBezTo>
                <a:cubicBezTo>
                  <a:pt x="2111156" y="265178"/>
                  <a:pt x="2081589" y="233180"/>
                  <a:pt x="2147454" y="277091"/>
                </a:cubicBezTo>
                <a:cubicBezTo>
                  <a:pt x="2221345" y="387928"/>
                  <a:pt x="2124363" y="254000"/>
                  <a:pt x="2216727" y="346364"/>
                </a:cubicBezTo>
                <a:cubicBezTo>
                  <a:pt x="2228501" y="358138"/>
                  <a:pt x="2233776" y="375136"/>
                  <a:pt x="2244436" y="387928"/>
                </a:cubicBezTo>
                <a:cubicBezTo>
                  <a:pt x="2256979" y="402980"/>
                  <a:pt x="2272145" y="415637"/>
                  <a:pt x="2286000" y="429491"/>
                </a:cubicBezTo>
                <a:lnTo>
                  <a:pt x="2327563" y="554182"/>
                </a:lnTo>
                <a:cubicBezTo>
                  <a:pt x="2327566" y="554192"/>
                  <a:pt x="2355269" y="637298"/>
                  <a:pt x="2355272" y="637309"/>
                </a:cubicBezTo>
                <a:cubicBezTo>
                  <a:pt x="2359890" y="655782"/>
                  <a:pt x="2363655" y="674490"/>
                  <a:pt x="2369127" y="692728"/>
                </a:cubicBezTo>
                <a:cubicBezTo>
                  <a:pt x="2377520" y="720704"/>
                  <a:pt x="2396836" y="775855"/>
                  <a:pt x="2396836" y="775855"/>
                </a:cubicBezTo>
                <a:cubicBezTo>
                  <a:pt x="2401454" y="831273"/>
                  <a:pt x="2403341" y="886987"/>
                  <a:pt x="2410691" y="942109"/>
                </a:cubicBezTo>
                <a:cubicBezTo>
                  <a:pt x="2412621" y="956585"/>
                  <a:pt x="2424545" y="969069"/>
                  <a:pt x="2424545" y="983673"/>
                </a:cubicBezTo>
                <a:cubicBezTo>
                  <a:pt x="2424545" y="1048492"/>
                  <a:pt x="2418265" y="1113262"/>
                  <a:pt x="2410691" y="1177637"/>
                </a:cubicBezTo>
                <a:cubicBezTo>
                  <a:pt x="2408985" y="1192141"/>
                  <a:pt x="2400848" y="1205158"/>
                  <a:pt x="2396836" y="1219200"/>
                </a:cubicBezTo>
                <a:cubicBezTo>
                  <a:pt x="2354952" y="1365794"/>
                  <a:pt x="2421134" y="1160160"/>
                  <a:pt x="2355272" y="1357746"/>
                </a:cubicBezTo>
                <a:lnTo>
                  <a:pt x="2341418" y="1399309"/>
                </a:lnTo>
                <a:cubicBezTo>
                  <a:pt x="2346036" y="1487055"/>
                  <a:pt x="2347317" y="1575040"/>
                  <a:pt x="2355272" y="1662546"/>
                </a:cubicBezTo>
                <a:cubicBezTo>
                  <a:pt x="2356594" y="1677090"/>
                  <a:pt x="2362035" y="1691343"/>
                  <a:pt x="2369127" y="1704109"/>
                </a:cubicBezTo>
                <a:cubicBezTo>
                  <a:pt x="2385300" y="1733220"/>
                  <a:pt x="2396836" y="1768764"/>
                  <a:pt x="2424545" y="1787237"/>
                </a:cubicBezTo>
                <a:lnTo>
                  <a:pt x="2466109" y="1814946"/>
                </a:lnTo>
                <a:cubicBezTo>
                  <a:pt x="2531319" y="1912760"/>
                  <a:pt x="2471193" y="1846299"/>
                  <a:pt x="2687782" y="1870364"/>
                </a:cubicBezTo>
                <a:cubicBezTo>
                  <a:pt x="2713883" y="1873264"/>
                  <a:pt x="2758488" y="1889314"/>
                  <a:pt x="2784763" y="1898073"/>
                </a:cubicBezTo>
                <a:cubicBezTo>
                  <a:pt x="2789381" y="1911928"/>
                  <a:pt x="2792087" y="1926575"/>
                  <a:pt x="2798618" y="1939637"/>
                </a:cubicBezTo>
                <a:cubicBezTo>
                  <a:pt x="2806065" y="1954530"/>
                  <a:pt x="2819768" y="1965895"/>
                  <a:pt x="2826327" y="1981200"/>
                </a:cubicBezTo>
                <a:cubicBezTo>
                  <a:pt x="2833828" y="1998702"/>
                  <a:pt x="2834711" y="2018380"/>
                  <a:pt x="2840182" y="2036618"/>
                </a:cubicBezTo>
                <a:cubicBezTo>
                  <a:pt x="2848575" y="2064594"/>
                  <a:pt x="2858655" y="2092037"/>
                  <a:pt x="2867891" y="2119746"/>
                </a:cubicBezTo>
                <a:lnTo>
                  <a:pt x="2881745" y="2161309"/>
                </a:lnTo>
                <a:cubicBezTo>
                  <a:pt x="2886363" y="2175164"/>
                  <a:pt x="2887499" y="2190722"/>
                  <a:pt x="2895600" y="2202873"/>
                </a:cubicBezTo>
                <a:lnTo>
                  <a:pt x="2923309" y="2244437"/>
                </a:lnTo>
                <a:cubicBezTo>
                  <a:pt x="2927927" y="2258291"/>
                  <a:pt x="2937163" y="2271396"/>
                  <a:pt x="2937163" y="2286000"/>
                </a:cubicBezTo>
                <a:cubicBezTo>
                  <a:pt x="2937163" y="2341610"/>
                  <a:pt x="2932451" y="2397401"/>
                  <a:pt x="2923309" y="2452255"/>
                </a:cubicBezTo>
                <a:cubicBezTo>
                  <a:pt x="2906731" y="2551727"/>
                  <a:pt x="2904630" y="2516234"/>
                  <a:pt x="2854036" y="2576946"/>
                </a:cubicBezTo>
                <a:cubicBezTo>
                  <a:pt x="2843376" y="2589738"/>
                  <a:pt x="2838101" y="2606735"/>
                  <a:pt x="2826327" y="2618509"/>
                </a:cubicBezTo>
                <a:cubicBezTo>
                  <a:pt x="2814553" y="2630283"/>
                  <a:pt x="2797765" y="2635816"/>
                  <a:pt x="2784763" y="2646218"/>
                </a:cubicBezTo>
                <a:cubicBezTo>
                  <a:pt x="2774563" y="2654378"/>
                  <a:pt x="2766290" y="2664691"/>
                  <a:pt x="2757054" y="2673928"/>
                </a:cubicBezTo>
                <a:lnTo>
                  <a:pt x="1440872" y="2660073"/>
                </a:lnTo>
                <a:lnTo>
                  <a:pt x="623454" y="2646218"/>
                </a:lnTo>
                <a:cubicBezTo>
                  <a:pt x="608858" y="2645747"/>
                  <a:pt x="595933" y="2636376"/>
                  <a:pt x="581891" y="2632364"/>
                </a:cubicBezTo>
                <a:cubicBezTo>
                  <a:pt x="435325" y="2590488"/>
                  <a:pt x="640882" y="2656645"/>
                  <a:pt x="443345" y="2590800"/>
                </a:cubicBezTo>
                <a:lnTo>
                  <a:pt x="401782" y="2576946"/>
                </a:lnTo>
                <a:cubicBezTo>
                  <a:pt x="392545" y="2567710"/>
                  <a:pt x="381909" y="2559687"/>
                  <a:pt x="374072" y="2549237"/>
                </a:cubicBezTo>
                <a:cubicBezTo>
                  <a:pt x="354091" y="2522595"/>
                  <a:pt x="318654" y="2466109"/>
                  <a:pt x="318654" y="2466109"/>
                </a:cubicBezTo>
                <a:cubicBezTo>
                  <a:pt x="330573" y="2382682"/>
                  <a:pt x="343682" y="2355573"/>
                  <a:pt x="318654" y="2272146"/>
                </a:cubicBezTo>
                <a:cubicBezTo>
                  <a:pt x="313869" y="2256197"/>
                  <a:pt x="303476" y="2241547"/>
                  <a:pt x="290945" y="2230582"/>
                </a:cubicBezTo>
                <a:cubicBezTo>
                  <a:pt x="290940" y="2230577"/>
                  <a:pt x="187039" y="2161311"/>
                  <a:pt x="166254" y="2147455"/>
                </a:cubicBezTo>
                <a:lnTo>
                  <a:pt x="124691" y="2119746"/>
                </a:lnTo>
                <a:lnTo>
                  <a:pt x="83127" y="2092037"/>
                </a:lnTo>
                <a:lnTo>
                  <a:pt x="27709" y="2008909"/>
                </a:lnTo>
                <a:lnTo>
                  <a:pt x="0" y="1967346"/>
                </a:lnTo>
                <a:cubicBezTo>
                  <a:pt x="3760" y="1944785"/>
                  <a:pt x="11466" y="1871892"/>
                  <a:pt x="27709" y="1842655"/>
                </a:cubicBezTo>
                <a:cubicBezTo>
                  <a:pt x="43882" y="1813544"/>
                  <a:pt x="51534" y="1770059"/>
                  <a:pt x="83127" y="1759528"/>
                </a:cubicBezTo>
                <a:cubicBezTo>
                  <a:pt x="110836" y="1750291"/>
                  <a:pt x="141951" y="1748020"/>
                  <a:pt x="166254" y="1731818"/>
                </a:cubicBezTo>
                <a:cubicBezTo>
                  <a:pt x="219969" y="1696008"/>
                  <a:pt x="192021" y="1709374"/>
                  <a:pt x="249382" y="1690255"/>
                </a:cubicBezTo>
                <a:cubicBezTo>
                  <a:pt x="263236" y="1681019"/>
                  <a:pt x="276052" y="1669993"/>
                  <a:pt x="290945" y="1662546"/>
                </a:cubicBezTo>
                <a:cubicBezTo>
                  <a:pt x="304007" y="1656015"/>
                  <a:pt x="321105" y="1657814"/>
                  <a:pt x="332509" y="1648691"/>
                </a:cubicBezTo>
                <a:cubicBezTo>
                  <a:pt x="345511" y="1638289"/>
                  <a:pt x="349816" y="1620130"/>
                  <a:pt x="360218" y="1607128"/>
                </a:cubicBezTo>
                <a:cubicBezTo>
                  <a:pt x="406899" y="1548776"/>
                  <a:pt x="372859" y="1609553"/>
                  <a:pt x="401782" y="1551709"/>
                </a:cubicBezTo>
              </a:path>
            </a:pathLst>
          </a:custGeom>
          <a:noFill/>
          <a:ln w="63500"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8" descr="http://www.rightsofthepeople.com/education/government_for_kids/images/icons/branch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463" y="27957"/>
            <a:ext cx="4419600" cy="386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5463" y="457200"/>
            <a:ext cx="1520538" cy="3435927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6821781">
            <a:off x="4826077" y="3986664"/>
            <a:ext cx="889282" cy="638279"/>
          </a:xfrm>
          <a:prstGeom prst="rightArrow">
            <a:avLst>
              <a:gd name="adj1" fmla="val 50000"/>
              <a:gd name="adj2" fmla="val 5406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http://ohiocitizen.org/wp-content/uploads/2012/09/vote_clipa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37143"/>
            <a:ext cx="2444657" cy="244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575463" y="3067931"/>
            <a:ext cx="849387" cy="81049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C:\Users\pearce.dietrich\AppData\Local\Microsoft\Windows\Temporary Internet Files\Content.IE5\SSIR7ZMA\MC90037106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59" y="3040222"/>
            <a:ext cx="4217608" cy="370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-1371600" y="90302"/>
            <a:ext cx="3117654" cy="4035057"/>
            <a:chOff x="-1371600" y="90302"/>
            <a:chExt cx="3117654" cy="4035057"/>
          </a:xfrm>
        </p:grpSpPr>
        <p:pic>
          <p:nvPicPr>
            <p:cNvPr id="14" name="Picture 4" descr="http://t0.gstatic.com/images?q=tbn:ANd9GcSNB7uetVZKbZe4vAYVu2WNRd-fYUJQErmPDHpVyguWF1ZltzL5oHt2yN1du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90302"/>
              <a:ext cx="1365054" cy="1221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-1371600" y="2820992"/>
              <a:ext cx="2628616" cy="1304367"/>
              <a:chOff x="-1371600" y="2820992"/>
              <a:chExt cx="2628616" cy="1304367"/>
            </a:xfrm>
          </p:grpSpPr>
          <p:pic>
            <p:nvPicPr>
              <p:cNvPr id="2052" name="Picture 4" descr="http://www2.dailyprogress.com/mgmedia/image/full/247338/john-douglass/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44" r="4346"/>
              <a:stretch/>
            </p:blipFill>
            <p:spPr bwMode="auto">
              <a:xfrm>
                <a:off x="-1371600" y="2820992"/>
                <a:ext cx="1246909" cy="13043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423390" y="2861087"/>
                <a:ext cx="833626" cy="461665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Scott</a:t>
                </a:r>
                <a:endParaRPr lang="en-US" sz="2400" b="1" dirty="0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-1213104" y="55666"/>
            <a:ext cx="5093208" cy="3267086"/>
            <a:chOff x="-1213104" y="55666"/>
            <a:chExt cx="5093208" cy="3267086"/>
          </a:xfrm>
        </p:grpSpPr>
        <p:pic>
          <p:nvPicPr>
            <p:cNvPr id="2050" name="Picture 2" descr="http://crlu.us/wp-content/uploads/2011/07/HURT1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13104" y="914400"/>
              <a:ext cx="1213104" cy="1371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www.downeyobesityreport.com/wp-content/uploads/republican-elephant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0904" y="55666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667000" y="2861087"/>
              <a:ext cx="1213104" cy="461665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Nobody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3019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Media and Public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22437"/>
            <a:ext cx="8229600" cy="4525963"/>
          </a:xfrm>
        </p:spPr>
        <p:txBody>
          <a:bodyPr/>
          <a:lstStyle/>
          <a:p>
            <a:r>
              <a:rPr lang="en-US" b="1" dirty="0" smtClean="0"/>
              <a:t>Public Policy: </a:t>
            </a:r>
            <a:r>
              <a:rPr lang="en-US" dirty="0" smtClean="0"/>
              <a:t>The Plan for our government</a:t>
            </a:r>
          </a:p>
          <a:p>
            <a:r>
              <a:rPr lang="en-US" dirty="0" smtClean="0"/>
              <a:t>Media will:</a:t>
            </a:r>
          </a:p>
          <a:p>
            <a:pPr lvl="1"/>
            <a:r>
              <a:rPr lang="en-US" sz="3600" dirty="0" smtClean="0"/>
              <a:t>focus on selected issues</a:t>
            </a:r>
          </a:p>
          <a:p>
            <a:pPr lvl="1"/>
            <a:r>
              <a:rPr lang="en-US" sz="3600" dirty="0" smtClean="0"/>
              <a:t>offer a forum</a:t>
            </a:r>
          </a:p>
          <a:p>
            <a:pPr lvl="2"/>
            <a:r>
              <a:rPr lang="en-US" sz="3200" dirty="0" smtClean="0"/>
              <a:t>Televised Debate</a:t>
            </a:r>
          </a:p>
          <a:p>
            <a:pPr lvl="1"/>
            <a:r>
              <a:rPr lang="en-US" sz="3600" dirty="0" smtClean="0"/>
              <a:t>Hold Government accountable</a:t>
            </a:r>
          </a:p>
          <a:p>
            <a:pPr lvl="2"/>
            <a:r>
              <a:rPr lang="en-US" sz="3200" dirty="0" smtClean="0"/>
              <a:t>Call them out when they do wrong</a:t>
            </a:r>
            <a:endParaRPr lang="en-US" sz="3200" dirty="0"/>
          </a:p>
        </p:txBody>
      </p:sp>
      <p:pic>
        <p:nvPicPr>
          <p:cNvPr id="3074" name="Picture 2" descr="http://4.bp.blogspot.com/_K1fewZqTsTY/TBN5_t00f7I/AAAAAAAADuk/MwfhjBOh5Jg/s1600/10_0612_fwb-daily-new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05"/>
          <a:stretch/>
        </p:blipFill>
        <p:spPr bwMode="auto">
          <a:xfrm>
            <a:off x="5715000" y="3429000"/>
            <a:ext cx="3181350" cy="316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washingtonpost.com/rf/image_606w/2010-2019/WashingtonPost/2012/10/04/Business/Images/Presidential_Debate-009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4027957"/>
            <a:ext cx="3876674" cy="258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newscorpse.com/Pix/Campaign2012/romney-gotch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98"/>
          <a:stretch/>
        </p:blipFill>
        <p:spPr bwMode="auto">
          <a:xfrm>
            <a:off x="6858000" y="2971800"/>
            <a:ext cx="2209800" cy="190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68997" y="152400"/>
            <a:ext cx="1963166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Who?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What?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Specific ways?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Policy?</a:t>
            </a:r>
          </a:p>
        </p:txBody>
      </p:sp>
    </p:spTree>
    <p:extLst>
      <p:ext uri="{BB962C8B-B14F-4D97-AF65-F5344CB8AC3E}">
        <p14:creationId xmlns:p14="http://schemas.microsoft.com/office/powerpoint/2010/main" val="63795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Media Search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Find it, then explain it</a:t>
            </a:r>
          </a:p>
          <a:p>
            <a:pPr lvl="1"/>
            <a:r>
              <a:rPr lang="en-US" sz="3600" dirty="0" smtClean="0"/>
              <a:t>Political Cartoon</a:t>
            </a:r>
          </a:p>
          <a:p>
            <a:pPr lvl="1"/>
            <a:r>
              <a:rPr lang="en-US" sz="3600" dirty="0" smtClean="0"/>
              <a:t>Newspaper Editorial about “Guns”</a:t>
            </a:r>
          </a:p>
          <a:p>
            <a:pPr lvl="1"/>
            <a:r>
              <a:rPr lang="en-US" sz="3600" dirty="0" smtClean="0"/>
              <a:t>Newspaper Op-Ed on “Iraq war”</a:t>
            </a:r>
          </a:p>
          <a:p>
            <a:pPr lvl="1"/>
            <a:r>
              <a:rPr lang="en-US" sz="3600" dirty="0" smtClean="0"/>
              <a:t>News site emphasizing an issue</a:t>
            </a:r>
          </a:p>
          <a:p>
            <a:pPr lvl="2"/>
            <a:r>
              <a:rPr lang="en-US" sz="3200" dirty="0" smtClean="0"/>
              <a:t>DO NOT LITERALLY SEARCH “emphasizing an issue”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343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Point Notes/Quiz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Listen to the notes and…</a:t>
            </a:r>
          </a:p>
          <a:p>
            <a:pPr lvl="1"/>
            <a:r>
              <a:rPr lang="en-US" dirty="0" smtClean="0"/>
              <a:t>answer the following questions</a:t>
            </a:r>
          </a:p>
          <a:p>
            <a:r>
              <a:rPr lang="en-US" b="1" u="sng" dirty="0" smtClean="0"/>
              <a:t>Answer:</a:t>
            </a:r>
          </a:p>
          <a:p>
            <a:r>
              <a:rPr lang="en-US" dirty="0" smtClean="0"/>
              <a:t>Who is the media?</a:t>
            </a:r>
          </a:p>
          <a:p>
            <a:r>
              <a:rPr lang="en-US" dirty="0" smtClean="0"/>
              <a:t>What does the media do?</a:t>
            </a:r>
          </a:p>
          <a:p>
            <a:pPr lvl="1"/>
            <a:r>
              <a:rPr lang="en-US" dirty="0" smtClean="0"/>
              <a:t>What specific ways does the media do this?</a:t>
            </a:r>
          </a:p>
          <a:p>
            <a:r>
              <a:rPr lang="en-US" dirty="0" smtClean="0"/>
              <a:t>How does the Media affect Public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0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odyguardcareers.com/wp-content/uploads/2011/04/bigstock_Notebook_Paper_34533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0650"/>
            <a:ext cx="6553200" cy="644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362200" y="3344718"/>
            <a:ext cx="464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495800" y="762000"/>
            <a:ext cx="0" cy="52578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62200" y="762000"/>
            <a:ext cx="2013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ysClr val="windowText" lastClr="000000"/>
                </a:solidFill>
              </a:rPr>
              <a:t>1. Who is media?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789709"/>
            <a:ext cx="276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ysClr val="windowText" lastClr="000000"/>
                </a:solidFill>
              </a:rPr>
              <a:t>2. What does media do?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9320" y="3505200"/>
            <a:ext cx="1996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ysClr val="windowText" lastClr="000000"/>
                </a:solidFill>
              </a:rPr>
              <a:t>3. Specific Ways?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766" y="3535978"/>
            <a:ext cx="25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ysClr val="windowText" lastClr="000000"/>
                </a:solidFill>
              </a:rPr>
              <a:t>4. Media &amp; Public Policy?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01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Who/what is the Media?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TV</a:t>
            </a:r>
          </a:p>
          <a:p>
            <a:r>
              <a:rPr lang="en-US" sz="3600" dirty="0" smtClean="0"/>
              <a:t>Radio</a:t>
            </a:r>
          </a:p>
          <a:p>
            <a:r>
              <a:rPr lang="en-US" sz="3600" dirty="0" smtClean="0"/>
              <a:t>Newspapers</a:t>
            </a:r>
          </a:p>
          <a:p>
            <a:r>
              <a:rPr lang="en-US" sz="3600" dirty="0" smtClean="0"/>
              <a:t>Internet Websites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5" t="12702" r="4773" b="9375"/>
          <a:stretch/>
        </p:blipFill>
        <p:spPr bwMode="auto">
          <a:xfrm>
            <a:off x="4572000" y="2739580"/>
            <a:ext cx="4541520" cy="390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thedailyrock.com/wp-content/uploads/fox-new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67000"/>
            <a:ext cx="4978399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667000" y="2436388"/>
            <a:ext cx="6197599" cy="4455902"/>
            <a:chOff x="2667000" y="2436388"/>
            <a:chExt cx="6197599" cy="4455902"/>
          </a:xfrm>
        </p:grpSpPr>
        <p:pic>
          <p:nvPicPr>
            <p:cNvPr id="1034" name="Picture 10" descr="http://www.clipartguide.com/_named_clipart_images/0511-0810-3119-1760_Cartoon_of_a_Radio_Announcer_in_the_Studio_clipart_imag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2436388"/>
              <a:ext cx="3911599" cy="4173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www.clker.com/cliparts/c/6/d/7/1197122845337673748paulshannon_Old_Timey_Radio.svg.med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4034790"/>
              <a:ext cx="27432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5" name="Picture 11" descr="C:\Users\pearce.dietrich\AppData\Local\Microsoft\Windows\Temporary Internet Files\Content.IE5\W5XC5IF5\MC90037106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995" y="3109150"/>
            <a:ext cx="4150005" cy="365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echo-media.com/samples/RoanokeTim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75219"/>
            <a:ext cx="3163569" cy="282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68997" y="152400"/>
            <a:ext cx="1963166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Who?</a:t>
            </a:r>
          </a:p>
          <a:p>
            <a:r>
              <a:rPr lang="en-US" sz="2400" dirty="0" smtClean="0"/>
              <a:t>What?</a:t>
            </a:r>
          </a:p>
          <a:p>
            <a:r>
              <a:rPr lang="en-US" sz="2400" dirty="0" smtClean="0"/>
              <a:t>Specific ways?</a:t>
            </a:r>
          </a:p>
          <a:p>
            <a:r>
              <a:rPr lang="en-US" sz="2400" dirty="0" smtClean="0"/>
              <a:t>Policy?</a:t>
            </a:r>
          </a:p>
        </p:txBody>
      </p:sp>
    </p:spTree>
    <p:extLst>
      <p:ext uri="{BB962C8B-B14F-4D97-AF65-F5344CB8AC3E}">
        <p14:creationId xmlns:p14="http://schemas.microsoft.com/office/powerpoint/2010/main" val="4947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7200" y="2362200"/>
            <a:ext cx="3505200" cy="3505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u="sng" dirty="0" smtClean="0">
                <a:solidFill>
                  <a:schemeClr val="bg1"/>
                </a:solidFill>
              </a:rPr>
              <a:t>Who?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TV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Radio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Newspaper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Websites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181600" y="2362200"/>
            <a:ext cx="3505200" cy="3505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What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d</a:t>
            </a:r>
            <a:r>
              <a:rPr lang="en-US" sz="5400" b="1" dirty="0" smtClean="0">
                <a:solidFill>
                  <a:schemeClr val="bg1"/>
                </a:solidFill>
              </a:rPr>
              <a:t>o they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Do?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>
            <a:stCxn id="2" idx="6"/>
            <a:endCxn id="3" idx="2"/>
          </p:cNvCxnSpPr>
          <p:nvPr/>
        </p:nvCxnSpPr>
        <p:spPr>
          <a:xfrm>
            <a:off x="3962400" y="4114800"/>
            <a:ext cx="1219200" cy="0"/>
          </a:xfrm>
          <a:prstGeom prst="straightConnector1">
            <a:avLst/>
          </a:prstGeom>
          <a:ln w="1301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8000" b="1" dirty="0" smtClean="0"/>
              <a:t>Media</a:t>
            </a:r>
            <a:endParaRPr lang="en-US" sz="8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68997" y="152400"/>
            <a:ext cx="1963166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Who?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What?</a:t>
            </a:r>
          </a:p>
          <a:p>
            <a:r>
              <a:rPr lang="en-US" sz="2400" dirty="0" smtClean="0"/>
              <a:t>Specific ways?</a:t>
            </a:r>
          </a:p>
          <a:p>
            <a:r>
              <a:rPr lang="en-US" sz="2400" dirty="0" smtClean="0"/>
              <a:t>Policy?</a:t>
            </a:r>
          </a:p>
        </p:txBody>
      </p:sp>
    </p:spTree>
    <p:extLst>
      <p:ext uri="{BB962C8B-B14F-4D97-AF65-F5344CB8AC3E}">
        <p14:creationId xmlns:p14="http://schemas.microsoft.com/office/powerpoint/2010/main" val="48474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7200" y="2362200"/>
            <a:ext cx="3505200" cy="3505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u="sng" dirty="0" smtClean="0">
                <a:solidFill>
                  <a:schemeClr val="bg1"/>
                </a:solidFill>
              </a:rPr>
              <a:t>Who?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TV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Radio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Newspaper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Websites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181600" y="2362200"/>
            <a:ext cx="3505200" cy="3505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u="sng" dirty="0" smtClean="0">
                <a:solidFill>
                  <a:schemeClr val="bg1"/>
                </a:solidFill>
              </a:rPr>
              <a:t>What?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Keep citizens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informed</a:t>
            </a:r>
          </a:p>
        </p:txBody>
      </p:sp>
      <p:cxnSp>
        <p:nvCxnSpPr>
          <p:cNvPr id="7" name="Straight Arrow Connector 6"/>
          <p:cNvCxnSpPr>
            <a:stCxn id="2" idx="6"/>
            <a:endCxn id="3" idx="2"/>
          </p:cNvCxnSpPr>
          <p:nvPr/>
        </p:nvCxnSpPr>
        <p:spPr>
          <a:xfrm>
            <a:off x="3962400" y="4114800"/>
            <a:ext cx="1219200" cy="0"/>
          </a:xfrm>
          <a:prstGeom prst="straightConnector1">
            <a:avLst/>
          </a:prstGeom>
          <a:ln w="1301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1524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8000" b="1" dirty="0" smtClean="0"/>
              <a:t>Media</a:t>
            </a:r>
            <a:endParaRPr lang="en-US" sz="8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68997" y="152400"/>
            <a:ext cx="1963166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Who?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What?</a:t>
            </a:r>
          </a:p>
          <a:p>
            <a:r>
              <a:rPr lang="en-US" sz="2400" dirty="0" smtClean="0"/>
              <a:t>Specific ways?</a:t>
            </a:r>
          </a:p>
          <a:p>
            <a:r>
              <a:rPr lang="en-US" sz="2400" dirty="0" smtClean="0"/>
              <a:t>Policy?</a:t>
            </a:r>
          </a:p>
        </p:txBody>
      </p:sp>
    </p:spTree>
    <p:extLst>
      <p:ext uri="{BB962C8B-B14F-4D97-AF65-F5344CB8AC3E}">
        <p14:creationId xmlns:p14="http://schemas.microsoft.com/office/powerpoint/2010/main" val="312916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What does the media do?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417637"/>
            <a:ext cx="8229600" cy="4525963"/>
          </a:xfrm>
        </p:spPr>
        <p:txBody>
          <a:bodyPr/>
          <a:lstStyle/>
          <a:p>
            <a:r>
              <a:rPr lang="en-US" dirty="0" smtClean="0"/>
              <a:t>Keep Citizens informed</a:t>
            </a:r>
          </a:p>
          <a:p>
            <a:pPr lvl="1"/>
            <a:r>
              <a:rPr lang="en-US" dirty="0" smtClean="0"/>
              <a:t>Identify Candidates</a:t>
            </a:r>
          </a:p>
          <a:p>
            <a:pPr lvl="1"/>
            <a:r>
              <a:rPr lang="en-US" dirty="0" smtClean="0"/>
              <a:t>Emphasize issues</a:t>
            </a:r>
          </a:p>
          <a:p>
            <a:pPr lvl="1"/>
            <a:r>
              <a:rPr lang="en-US" dirty="0" smtClean="0"/>
              <a:t>Write editorials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68997" y="152400"/>
            <a:ext cx="1963166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Who?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What?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Specific ways?</a:t>
            </a:r>
          </a:p>
          <a:p>
            <a:r>
              <a:rPr lang="en-US" sz="2400" dirty="0" smtClean="0"/>
              <a:t>Policy?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2209" y="2442389"/>
            <a:ext cx="5560818" cy="258532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Why is it 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Important to keep 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citizens informed?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11411" y="2593538"/>
            <a:ext cx="5291385" cy="2585323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</a:rPr>
              <a:t>Citizens choose</a:t>
            </a:r>
          </a:p>
          <a:p>
            <a:pPr algn="ctr"/>
            <a:r>
              <a:rPr lang="en-US" sz="5400" b="1" dirty="0">
                <a:solidFill>
                  <a:srgbClr val="FFFF00"/>
                </a:solidFill>
              </a:rPr>
              <a:t>t</a:t>
            </a:r>
            <a:r>
              <a:rPr lang="en-US" sz="5400" b="1" dirty="0" smtClean="0">
                <a:solidFill>
                  <a:srgbClr val="FFFF00"/>
                </a:solidFill>
              </a:rPr>
              <a:t>he leaders of our</a:t>
            </a:r>
          </a:p>
          <a:p>
            <a:pPr algn="ctr"/>
            <a:r>
              <a:rPr lang="en-US" sz="5400" b="1" dirty="0" smtClean="0">
                <a:solidFill>
                  <a:srgbClr val="FFFF00"/>
                </a:solidFill>
              </a:rPr>
              <a:t>Government.</a:t>
            </a:r>
          </a:p>
        </p:txBody>
      </p:sp>
      <p:pic>
        <p:nvPicPr>
          <p:cNvPr id="2054" name="Picture 6" descr="Old Styled Tv Se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04758"/>
            <a:ext cx="3352800" cy="368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newscorpse.com/Pix/libby_verdi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187" y="4114800"/>
            <a:ext cx="2210813" cy="166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3.gstatic.com/images?q=tbn:ANd9GcSDbjIrwDsx9VDW07hLqTfmKvqTlJUxPTeEIP8YnADbUHYpRjaj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5" r="13298"/>
          <a:stretch/>
        </p:blipFill>
        <p:spPr bwMode="auto">
          <a:xfrm>
            <a:off x="228599" y="3886200"/>
            <a:ext cx="2979737" cy="223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2057400" y="2900146"/>
            <a:ext cx="1981200" cy="1620657"/>
          </a:xfrm>
          <a:prstGeom prst="wedgeEllipseCallout">
            <a:avLst>
              <a:gd name="adj1" fmla="val -62651"/>
              <a:gd name="adj2" fmla="val 483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I am running for president!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667000" y="4572000"/>
            <a:ext cx="1371600" cy="79000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8" name="Picture 10" descr="http://www.colleenhammond.com/wp-content/uploads/2011/08/watching-t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3710474"/>
            <a:ext cx="1759329" cy="253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ight Arrow 16"/>
          <p:cNvSpPr/>
          <p:nvPr/>
        </p:nvSpPr>
        <p:spPr>
          <a:xfrm>
            <a:off x="6042976" y="4601241"/>
            <a:ext cx="1371600" cy="79000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143215" y="3011685"/>
            <a:ext cx="3352800" cy="3688080"/>
            <a:chOff x="2895600" y="2979358"/>
            <a:chExt cx="3352800" cy="3688080"/>
          </a:xfrm>
        </p:grpSpPr>
        <p:pic>
          <p:nvPicPr>
            <p:cNvPr id="14" name="Picture 6" descr="Old Styled Tv Set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2979358"/>
              <a:ext cx="3352800" cy="3688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ttp://images.rcp.realclearpolitics.com/30997_5_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3962400"/>
              <a:ext cx="2296077" cy="1950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http://misanthropology101.files.wordpress.com/2012/10/chicago-tribune-monroe-harbor-editoria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62550"/>
            <a:ext cx="3380868" cy="451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24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What does the media do?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417637"/>
            <a:ext cx="8229600" cy="4525963"/>
          </a:xfrm>
        </p:spPr>
        <p:txBody>
          <a:bodyPr/>
          <a:lstStyle/>
          <a:p>
            <a:r>
              <a:rPr lang="en-US" dirty="0" smtClean="0"/>
              <a:t>Keep Citizens informed</a:t>
            </a:r>
          </a:p>
          <a:p>
            <a:pPr lvl="1"/>
            <a:r>
              <a:rPr lang="en-US" dirty="0" smtClean="0"/>
              <a:t>Create Political Cartoons</a:t>
            </a:r>
          </a:p>
          <a:p>
            <a:pPr lvl="1"/>
            <a:r>
              <a:rPr lang="en-US" dirty="0" smtClean="0"/>
              <a:t>Publish op-ed pieces</a:t>
            </a:r>
          </a:p>
          <a:p>
            <a:pPr lvl="1"/>
            <a:r>
              <a:rPr lang="en-US" dirty="0" smtClean="0"/>
              <a:t>Broadcast different points of view</a:t>
            </a:r>
            <a:endParaRPr lang="en-US" dirty="0"/>
          </a:p>
        </p:txBody>
      </p:sp>
      <p:pic>
        <p:nvPicPr>
          <p:cNvPr id="8" name="Picture 2" descr="http://www.cityprofile.com/forum/attachments/national-politics-debate/27826d1311102858-funny-political-cartoons-memes-obama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197" y="3276600"/>
            <a:ext cx="4876800" cy="34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nycflyfishing.com/Newsday%20Op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83192"/>
            <a:ext cx="4410075" cy="350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ache.gawkerassets.com/assets/images/12/2011/03/medium_point-counterpoint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764" y="4011068"/>
            <a:ext cx="4708137" cy="265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68997" y="152400"/>
            <a:ext cx="1963166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Who?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What?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Specific ways?</a:t>
            </a:r>
          </a:p>
          <a:p>
            <a:r>
              <a:rPr lang="en-US" sz="2400" dirty="0" smtClean="0"/>
              <a:t>Policy?</a:t>
            </a:r>
          </a:p>
        </p:txBody>
      </p:sp>
    </p:spTree>
    <p:extLst>
      <p:ext uri="{BB962C8B-B14F-4D97-AF65-F5344CB8AC3E}">
        <p14:creationId xmlns:p14="http://schemas.microsoft.com/office/powerpoint/2010/main" val="351587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earce.dietrich\AppData\Local\Microsoft\Windows\Temporary Internet Files\Content.IE5\5DVQI1YY\MP900443296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91"/>
          <a:stretch/>
        </p:blipFill>
        <p:spPr bwMode="auto">
          <a:xfrm>
            <a:off x="94281" y="3803187"/>
            <a:ext cx="3639519" cy="28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Old Styled Tv Se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66800"/>
            <a:ext cx="5181600" cy="554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o.bloomberg.com/political-capital/files/2012/09/0919-obama-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542" y="2667000"/>
            <a:ext cx="3548258" cy="272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524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Political Campaign confusing?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676400"/>
            <a:ext cx="4943981" cy="255454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The Media </a:t>
            </a:r>
          </a:p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can help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68997" y="152400"/>
            <a:ext cx="1963166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Who?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What?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Specific ways?</a:t>
            </a:r>
          </a:p>
          <a:p>
            <a:r>
              <a:rPr lang="en-US" sz="2400" dirty="0" smtClean="0"/>
              <a:t>Policy?</a:t>
            </a:r>
          </a:p>
        </p:txBody>
      </p:sp>
    </p:spTree>
    <p:extLst>
      <p:ext uri="{BB962C8B-B14F-4D97-AF65-F5344CB8AC3E}">
        <p14:creationId xmlns:p14="http://schemas.microsoft.com/office/powerpoint/2010/main" val="405192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359</Words>
  <Application>Microsoft Office PowerPoint</Application>
  <PresentationFormat>On-screen Show (4:3)</PresentationFormat>
  <Paragraphs>127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Media</vt:lpstr>
      <vt:lpstr>Power Point Notes/Quiz</vt:lpstr>
      <vt:lpstr>PowerPoint Presentation</vt:lpstr>
      <vt:lpstr>Who/what is the Media?</vt:lpstr>
      <vt:lpstr>Media</vt:lpstr>
      <vt:lpstr>Media</vt:lpstr>
      <vt:lpstr>What does the media do?</vt:lpstr>
      <vt:lpstr>What does the media do?</vt:lpstr>
      <vt:lpstr>Political Campaign confusing?</vt:lpstr>
      <vt:lpstr>Political Campaign confusing?</vt:lpstr>
      <vt:lpstr>Media helps us understand campaigns</vt:lpstr>
      <vt:lpstr>Let’s watch some political ads!!!</vt:lpstr>
      <vt:lpstr>PowerPoint Presentation</vt:lpstr>
      <vt:lpstr>Media and Public Policy</vt:lpstr>
      <vt:lpstr>Media Search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Pearce Dietrich</dc:creator>
  <cp:lastModifiedBy>Bill Collins</cp:lastModifiedBy>
  <cp:revision>33</cp:revision>
  <dcterms:created xsi:type="dcterms:W3CDTF">2012-10-23T15:39:57Z</dcterms:created>
  <dcterms:modified xsi:type="dcterms:W3CDTF">2015-07-31T16:19:02Z</dcterms:modified>
</cp:coreProperties>
</file>