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3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E192-4CC9-4D64-8B45-72514D0B5615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6008-13FF-4859-931D-F8BCC0F8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5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2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1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0E28-94AF-4FB7-9B23-7AA9ADACD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4857-0D96-4859-A365-6A3689E5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4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Democracy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6199568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bg1"/>
                </a:solidFill>
              </a:rPr>
              <a:t>Principles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Consent of the Governed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Limited Government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Rule of Law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are</a:t>
            </a:r>
          </a:p>
          <a:p>
            <a:pPr algn="ctr"/>
            <a:r>
              <a:rPr lang="en-US" dirty="0" smtClean="0"/>
              <a:t>The source of power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Gov’t cannot do anything it wants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rule thru voting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one is above the law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pick people to vote for 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u2</a:t>
            </a:r>
            <a:endParaRPr lang="en-US" sz="28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91" y="4896804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57200" y="2385583"/>
            <a:ext cx="0" cy="28722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72865" y="3821691"/>
            <a:ext cx="0" cy="14361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28800" y="5179874"/>
            <a:ext cx="1447800" cy="16014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24245" y="5179873"/>
            <a:ext cx="1447800" cy="15932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Significant Documents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4325" y="1406236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Charter of the Va. Company of London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57350" y="2701636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Virginia Statute of Religious Freedom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0450" y="3733800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Virginia Declaration of Rights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45075" y="1828800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781800" y="1282583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1972865" y="1282583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29695" y="2694709"/>
            <a:ext cx="1943100" cy="1295400"/>
            <a:chOff x="5529695" y="2694709"/>
            <a:chExt cx="1943100" cy="1295400"/>
          </a:xfrm>
        </p:grpSpPr>
        <p:sp>
          <p:nvSpPr>
            <p:cNvPr id="7" name="Oval 6"/>
            <p:cNvSpPr/>
            <p:nvPr/>
          </p:nvSpPr>
          <p:spPr>
            <a:xfrm>
              <a:off x="5529695" y="2694709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4849" y="3019243"/>
              <a:ext cx="1532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Declaration of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Independence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6575" y="1406236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4323" y="1739252"/>
              <a:ext cx="1547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Article of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Confederation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550203" y="5029200"/>
            <a:ext cx="8334" cy="228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71135" y="3821691"/>
            <a:ext cx="0" cy="14361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59635" y="2385583"/>
            <a:ext cx="0" cy="287221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5172946"/>
            <a:ext cx="1447800" cy="16002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30992" y="5257801"/>
            <a:ext cx="1447800" cy="15234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821175" y="5179874"/>
            <a:ext cx="1447800" cy="15165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43550" y="5179874"/>
            <a:ext cx="1724091" cy="16209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543800" y="5172947"/>
            <a:ext cx="1524000" cy="16002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7709" y="5249147"/>
            <a:ext cx="150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-Rights of </a:t>
            </a:r>
          </a:p>
          <a:p>
            <a:r>
              <a:rPr lang="en-US" b="1" dirty="0" smtClean="0"/>
              <a:t> Englishman</a:t>
            </a:r>
          </a:p>
          <a:p>
            <a:r>
              <a:rPr lang="en-US" b="1" dirty="0" smtClean="0"/>
              <a:t>-1</a:t>
            </a:r>
            <a:r>
              <a:rPr lang="en-US" b="1" baseline="30000" dirty="0" smtClean="0"/>
              <a:t>st</a:t>
            </a:r>
            <a:r>
              <a:rPr lang="en-US" b="1" dirty="0" smtClean="0"/>
              <a:t> rep. gov’t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64471" y="5249147"/>
            <a:ext cx="1183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-Believe in</a:t>
            </a:r>
          </a:p>
          <a:p>
            <a:r>
              <a:rPr lang="en-US" b="1" dirty="0"/>
              <a:t> </a:t>
            </a:r>
            <a:r>
              <a:rPr lang="en-US" b="1" dirty="0" smtClean="0"/>
              <a:t>what you </a:t>
            </a:r>
          </a:p>
          <a:p>
            <a:r>
              <a:rPr lang="en-US" b="1" dirty="0"/>
              <a:t> </a:t>
            </a:r>
            <a:r>
              <a:rPr lang="en-US" b="1" dirty="0" smtClean="0"/>
              <a:t>want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5257800"/>
            <a:ext cx="147668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-Life, liberty, </a:t>
            </a:r>
          </a:p>
          <a:p>
            <a:r>
              <a:rPr lang="en-US" b="1" dirty="0" smtClean="0"/>
              <a:t>Property</a:t>
            </a:r>
          </a:p>
          <a:p>
            <a:endParaRPr lang="en-US" sz="300" b="1" dirty="0" smtClean="0"/>
          </a:p>
          <a:p>
            <a:r>
              <a:rPr lang="en-US" b="1" dirty="0" smtClean="0"/>
              <a:t>-model for</a:t>
            </a:r>
          </a:p>
          <a:p>
            <a:r>
              <a:rPr lang="en-US" b="1" dirty="0" smtClean="0"/>
              <a:t>Bill of Rights </a:t>
            </a:r>
          </a:p>
          <a:p>
            <a:r>
              <a:rPr lang="en-US" b="1" dirty="0" smtClean="0"/>
              <a:t>&amp; Dec of Indy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44933" y="5257800"/>
            <a:ext cx="1722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-grievances</a:t>
            </a:r>
          </a:p>
          <a:p>
            <a:r>
              <a:rPr lang="en-US" b="1" dirty="0" smtClean="0"/>
              <a:t>-independence</a:t>
            </a:r>
          </a:p>
          <a:p>
            <a:r>
              <a:rPr lang="en-US" b="1" dirty="0" smtClean="0"/>
              <a:t>-equality</a:t>
            </a:r>
          </a:p>
          <a:p>
            <a:r>
              <a:rPr lang="en-US" b="1" dirty="0" smtClean="0"/>
              <a:t>-life, liberty,</a:t>
            </a:r>
          </a:p>
          <a:p>
            <a:r>
              <a:rPr lang="en-US" sz="1600" b="1" dirty="0" smtClean="0"/>
              <a:t>Pursuit of </a:t>
            </a:r>
          </a:p>
          <a:p>
            <a:r>
              <a:rPr lang="en-US" sz="1600" b="1" dirty="0" smtClean="0"/>
              <a:t>happiness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07431" y="5172947"/>
            <a:ext cx="1560369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-1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nat’l</a:t>
            </a:r>
            <a:r>
              <a:rPr lang="en-US" b="1" dirty="0" smtClean="0"/>
              <a:t> gov’t</a:t>
            </a:r>
          </a:p>
          <a:p>
            <a:r>
              <a:rPr lang="en-US" b="1" dirty="0" smtClean="0"/>
              <a:t>-weak central</a:t>
            </a:r>
          </a:p>
          <a:p>
            <a:r>
              <a:rPr lang="en-US" b="1" dirty="0" smtClean="0"/>
              <a:t>-strong states</a:t>
            </a:r>
          </a:p>
          <a:p>
            <a:r>
              <a:rPr lang="en-US" b="1" dirty="0" smtClean="0"/>
              <a:t>-No</a:t>
            </a:r>
            <a:r>
              <a:rPr lang="en-US" sz="1600" b="1" dirty="0" smtClean="0"/>
              <a:t>: </a:t>
            </a:r>
            <a:r>
              <a:rPr lang="en-US" sz="1400" b="1" dirty="0" err="1" smtClean="0"/>
              <a:t>Prez</a:t>
            </a:r>
            <a:r>
              <a:rPr lang="en-US" sz="1400" b="1" dirty="0" smtClean="0"/>
              <a:t>, Taxes</a:t>
            </a:r>
          </a:p>
          <a:p>
            <a:r>
              <a:rPr lang="en-US" sz="1400" b="1" dirty="0" smtClean="0"/>
              <a:t>Currency,</a:t>
            </a:r>
          </a:p>
          <a:p>
            <a:r>
              <a:rPr lang="en-US" sz="1400" b="1" dirty="0" smtClean="0"/>
              <a:t>Enforce laws</a:t>
            </a:r>
            <a:endParaRPr lang="en-US" sz="16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516293" y="5179874"/>
            <a:ext cx="1751348" cy="16619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-grievances</a:t>
            </a:r>
          </a:p>
          <a:p>
            <a:r>
              <a:rPr lang="en-US" b="1" dirty="0" smtClean="0"/>
              <a:t>-independence</a:t>
            </a:r>
          </a:p>
          <a:p>
            <a:r>
              <a:rPr lang="en-US" b="1" dirty="0" smtClean="0"/>
              <a:t>-equality</a:t>
            </a:r>
          </a:p>
          <a:p>
            <a:r>
              <a:rPr lang="en-US" b="1" dirty="0" smtClean="0"/>
              <a:t>-life, liberty,</a:t>
            </a:r>
          </a:p>
          <a:p>
            <a:r>
              <a:rPr lang="en-US" sz="1500" b="1" dirty="0" smtClean="0"/>
              <a:t>Pursuit of </a:t>
            </a:r>
          </a:p>
          <a:p>
            <a:r>
              <a:rPr lang="en-US" sz="1500" b="1" dirty="0" smtClean="0"/>
              <a:t>happiness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0" y="5172947"/>
            <a:ext cx="1476686" cy="15234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-Life, liberty, </a:t>
            </a:r>
          </a:p>
          <a:p>
            <a:r>
              <a:rPr lang="en-US" b="1" dirty="0" smtClean="0"/>
              <a:t>Property</a:t>
            </a:r>
          </a:p>
          <a:p>
            <a:endParaRPr lang="en-US" sz="300" b="1" dirty="0" smtClean="0"/>
          </a:p>
          <a:p>
            <a:r>
              <a:rPr lang="en-US" b="1" dirty="0" smtClean="0"/>
              <a:t>-model for</a:t>
            </a:r>
          </a:p>
          <a:p>
            <a:r>
              <a:rPr lang="en-US" b="1" dirty="0" smtClean="0"/>
              <a:t>Bill of Rights </a:t>
            </a:r>
          </a:p>
          <a:p>
            <a:r>
              <a:rPr lang="en-US" b="1" dirty="0" smtClean="0"/>
              <a:t>&amp; Dec of Indy</a:t>
            </a:r>
          </a:p>
        </p:txBody>
      </p:sp>
      <p:pic>
        <p:nvPicPr>
          <p:cNvPr id="45" name="Picture 44" descr="frrrr"/>
          <p:cNvPicPr/>
          <p:nvPr/>
        </p:nvPicPr>
        <p:blipFill rotWithShape="1">
          <a:blip r:embed="rId2" cstate="print"/>
          <a:srcRect l="7023" t="51255" r="66229" b="10220"/>
          <a:stretch/>
        </p:blipFill>
        <p:spPr bwMode="auto">
          <a:xfrm>
            <a:off x="7620000" y="102827"/>
            <a:ext cx="1400416" cy="11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63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Preamble: </a:t>
            </a:r>
            <a:r>
              <a:rPr lang="en-US" sz="2700" dirty="0" smtClean="0"/>
              <a:t>intro that states the purpose of the US gov’t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724400" cy="4525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FF00"/>
                </a:solidFill>
              </a:rPr>
              <a:t>We the </a:t>
            </a:r>
            <a:r>
              <a:rPr lang="en-US" sz="2600" dirty="0" smtClean="0">
                <a:solidFill>
                  <a:srgbClr val="00FF00"/>
                </a:solidFill>
              </a:rPr>
              <a:t>people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To form </a:t>
            </a:r>
            <a:r>
              <a:rPr lang="en-US" sz="2600" dirty="0">
                <a:solidFill>
                  <a:srgbClr val="00FFFF"/>
                </a:solidFill>
              </a:rPr>
              <a:t>a more perfect </a:t>
            </a:r>
            <a:r>
              <a:rPr lang="en-US" sz="2600" dirty="0" smtClean="0">
                <a:solidFill>
                  <a:srgbClr val="00FFFF"/>
                </a:solidFill>
              </a:rPr>
              <a:t>union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establish justice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domestic tranquility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common defense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promote </a:t>
            </a:r>
            <a:r>
              <a:rPr lang="en-US" sz="2600" dirty="0">
                <a:solidFill>
                  <a:srgbClr val="00FFFF"/>
                </a:solidFill>
              </a:rPr>
              <a:t>the general </a:t>
            </a:r>
            <a:r>
              <a:rPr lang="en-US" sz="2600" dirty="0" smtClean="0">
                <a:solidFill>
                  <a:srgbClr val="00FFFF"/>
                </a:solidFill>
              </a:rPr>
              <a:t>welfare</a:t>
            </a:r>
          </a:p>
          <a:p>
            <a:r>
              <a:rPr lang="en-US" sz="2600" dirty="0" smtClean="0">
                <a:solidFill>
                  <a:srgbClr val="00FFFF"/>
                </a:solidFill>
              </a:rPr>
              <a:t>blessings </a:t>
            </a:r>
            <a:r>
              <a:rPr lang="en-US" sz="2600" dirty="0">
                <a:solidFill>
                  <a:srgbClr val="00FFFF"/>
                </a:solidFill>
              </a:rPr>
              <a:t>of </a:t>
            </a:r>
            <a:r>
              <a:rPr lang="en-US" sz="2600" dirty="0" smtClean="0">
                <a:solidFill>
                  <a:srgbClr val="00FFFF"/>
                </a:solidFill>
              </a:rPr>
              <a:t>liberty</a:t>
            </a:r>
            <a:endParaRPr lang="en-US" sz="2600" dirty="0">
              <a:solidFill>
                <a:srgbClr val="00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609600"/>
            <a:ext cx="46482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FF00"/>
                </a:solidFill>
              </a:rPr>
              <a:t>Consent of the Governed</a:t>
            </a:r>
          </a:p>
          <a:p>
            <a:r>
              <a:rPr lang="en-US" sz="2600" dirty="0" smtClean="0"/>
              <a:t>Kill Articles of Confederation</a:t>
            </a:r>
          </a:p>
          <a:p>
            <a:r>
              <a:rPr lang="en-US" sz="2600" dirty="0" smtClean="0"/>
              <a:t>Fair courts &amp; laws</a:t>
            </a:r>
          </a:p>
          <a:p>
            <a:r>
              <a:rPr lang="en-US" sz="2600" dirty="0" smtClean="0"/>
              <a:t>Peace in USA</a:t>
            </a:r>
          </a:p>
          <a:p>
            <a:r>
              <a:rPr lang="en-US" sz="2600" dirty="0" smtClean="0"/>
              <a:t>Protect from other countries</a:t>
            </a:r>
          </a:p>
          <a:p>
            <a:r>
              <a:rPr lang="en-US" sz="2600" dirty="0" smtClean="0"/>
              <a:t>Make our lives better</a:t>
            </a:r>
          </a:p>
          <a:p>
            <a:r>
              <a:rPr lang="en-US" sz="2600" dirty="0" smtClean="0"/>
              <a:t>Protect our rights</a:t>
            </a:r>
            <a:endParaRPr lang="en-US" sz="2600" dirty="0"/>
          </a:p>
        </p:txBody>
      </p:sp>
      <p:sp>
        <p:nvSpPr>
          <p:cNvPr id="5" name="Right Arrow 4"/>
          <p:cNvSpPr/>
          <p:nvPr/>
        </p:nvSpPr>
        <p:spPr>
          <a:xfrm>
            <a:off x="2590800" y="723900"/>
            <a:ext cx="22098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19599" y="1219200"/>
            <a:ext cx="381001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7000" y="1676400"/>
            <a:ext cx="21336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2133600"/>
            <a:ext cx="1524000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2667000"/>
            <a:ext cx="19292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599" y="3124200"/>
            <a:ext cx="4052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7999" y="3581400"/>
            <a:ext cx="1776845" cy="2286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06" y="5198342"/>
            <a:ext cx="553002" cy="65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6" y="4144242"/>
            <a:ext cx="89933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 rot="13874096">
            <a:off x="960773" y="4787427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socialstudieswithasmile.com/arti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70" y="4351674"/>
            <a:ext cx="928330" cy="9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&quot;No&quot; Symbol 19"/>
          <p:cNvSpPr/>
          <p:nvPr/>
        </p:nvSpPr>
        <p:spPr>
          <a:xfrm>
            <a:off x="2692465" y="4191045"/>
            <a:ext cx="1162302" cy="1237773"/>
          </a:xfrm>
          <a:prstGeom prst="noSmoking">
            <a:avLst>
              <a:gd name="adj" fmla="val 70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C:\Users\pearce.dietrich\AppData\Local\Microsoft\Windows\Temporary Internet Files\Content.IE5\EEL0LP37\MC9004348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970625"/>
            <a:ext cx="1553937" cy="15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2.lhric.org/pocantico/usa02/_derived/usa02.htm_txt_us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16" y="4160058"/>
            <a:ext cx="1759168" cy="11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earce.dietrich\AppData\Local\Microsoft\Windows\Temporary Internet Files\Content.IE5\1WZS6TV0\MC90043254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65" y="4552931"/>
            <a:ext cx="1159035" cy="11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2.lhric.org/pocantico/usa02/_derived/usa02.htm_txt_us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14" y="5894661"/>
            <a:ext cx="1361712" cy="9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pearce.dietrich\AppData\Local\Microsoft\Windows\Temporary Internet Files\Content.IE5\1WZS6TV0\MC9003012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39" y="5709174"/>
            <a:ext cx="806349" cy="9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hinkprogress.org/wp-content/uploads/2011/04/medicare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3308"/>
            <a:ext cx="1214942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michigancapitolconfidential.com/media/images/2011/medicai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1200"/>
            <a:ext cx="1214942" cy="9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http://img-cache.cdn.gaiaonline.com/445ae8878440db1102796dd260c94c11/http:/flagartist.com/FLAGARTIST/flags/S/sodipodi_flags_germany_swastika.svg"/>
          <p:cNvSpPr>
            <a:spLocks noChangeAspect="1" noChangeArrowheads="1"/>
          </p:cNvSpPr>
          <p:nvPr/>
        </p:nvSpPr>
        <p:spPr bwMode="auto">
          <a:xfrm>
            <a:off x="155575" y="-2019300"/>
            <a:ext cx="56292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http://img-cache.cdn.gaiaonline.com/445ae8878440db1102796dd260c94c11/http:/flagartist.com/FLAGARTIST/flags/S/sodipodi_flags_germany_swastika.svg"/>
          <p:cNvSpPr>
            <a:spLocks noChangeAspect="1" noChangeArrowheads="1"/>
          </p:cNvSpPr>
          <p:nvPr/>
        </p:nvSpPr>
        <p:spPr bwMode="auto">
          <a:xfrm>
            <a:off x="307975" y="-1866900"/>
            <a:ext cx="56292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0500" b="15462"/>
          <a:stretch/>
        </p:blipFill>
        <p:spPr bwMode="auto">
          <a:xfrm>
            <a:off x="4056399" y="5894661"/>
            <a:ext cx="476923" cy="3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508031" y="8638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31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22120" r="36718" b="28125"/>
          <a:stretch/>
        </p:blipFill>
        <p:spPr bwMode="auto">
          <a:xfrm>
            <a:off x="4648200" y="162907"/>
            <a:ext cx="3657600" cy="34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t="21781" r="11790" b="17045"/>
          <a:stretch/>
        </p:blipFill>
        <p:spPr bwMode="auto">
          <a:xfrm>
            <a:off x="228600" y="0"/>
            <a:ext cx="4438650" cy="323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1094" r="11718" b="17447"/>
          <a:stretch/>
        </p:blipFill>
        <p:spPr bwMode="auto">
          <a:xfrm>
            <a:off x="209550" y="3429000"/>
            <a:ext cx="4438650" cy="32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724400" y="152400"/>
            <a:ext cx="0" cy="6400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 t="31746" r="31697" b="28373"/>
          <a:stretch/>
        </p:blipFill>
        <p:spPr bwMode="auto">
          <a:xfrm>
            <a:off x="7128413" y="4081578"/>
            <a:ext cx="1939387" cy="254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23810" r="43451" b="17262"/>
          <a:stretch/>
        </p:blipFill>
        <p:spPr bwMode="auto">
          <a:xfrm>
            <a:off x="4876800" y="3279413"/>
            <a:ext cx="2251613" cy="35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08031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230</Words>
  <Application>Microsoft Office PowerPoint</Application>
  <PresentationFormat>On-screen Show (4:3)</PresentationFormat>
  <Paragraphs>76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Preamble: intro that states the purpose of the US gov’t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17</cp:revision>
  <dcterms:created xsi:type="dcterms:W3CDTF">2012-12-11T11:29:10Z</dcterms:created>
  <dcterms:modified xsi:type="dcterms:W3CDTF">2015-08-07T17:37:05Z</dcterms:modified>
</cp:coreProperties>
</file>